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4" autoAdjust="0"/>
  </p:normalViewPr>
  <p:slideViewPr>
    <p:cSldViewPr snapToGrid="0" snapToObjects="1">
      <p:cViewPr>
        <p:scale>
          <a:sx n="100" d="100"/>
          <a:sy n="100" d="100"/>
        </p:scale>
        <p:origin x="-1240" y="-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BBB6-6BAD-C140-8879-D948832BE0F3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7D65-0E44-CB43-80A6-752DF480E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7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6B990-3090-5D49-9F2E-EB5C750EA86A}" type="datetimeFigureOut">
              <a:rPr lang="en-US" smtClean="0"/>
              <a:t>29.03.19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5C7FF-7FF2-5C49-B245-577F12CC0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BF6A-4821-FA47-A37B-235413C9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jpe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jpe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7745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uperclarendon Bold"/>
                <a:cs typeface="Superclarendon Bold"/>
              </a:rPr>
              <a:t>Consistent Data Records From Microwave Sounders</a:t>
            </a:r>
            <a:endParaRPr lang="en-US" dirty="0">
              <a:latin typeface="Superclarendon Bold"/>
              <a:cs typeface="Superclarendon Bold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60763" y="3548451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Superclarendon Regular"/>
                <a:cs typeface="Superclarendon Regular"/>
              </a:rPr>
              <a:t>I. Hans, T. Lang,               S. A. Buehler,                    </a:t>
            </a:r>
            <a:r>
              <a:rPr lang="en-US" dirty="0" smtClean="0">
                <a:solidFill>
                  <a:srgbClr val="FF0000"/>
                </a:solidFill>
                <a:latin typeface="Superclarendon Regular"/>
                <a:cs typeface="Superclarendon Regular"/>
              </a:rPr>
              <a:t>M. J. Burgdorf</a:t>
            </a:r>
            <a:r>
              <a:rPr lang="en-US" dirty="0" smtClean="0">
                <a:latin typeface="Superclarendon Regular"/>
                <a:cs typeface="Superclarendon Regular"/>
              </a:rPr>
              <a:t>, M. </a:t>
            </a:r>
            <a:r>
              <a:rPr lang="en-US" dirty="0" err="1" smtClean="0">
                <a:latin typeface="Superclarendon Regular"/>
                <a:cs typeface="Superclarendon Regular"/>
              </a:rPr>
              <a:t>Prange</a:t>
            </a:r>
            <a:endParaRPr lang="en-GB" dirty="0" smtClean="0">
              <a:latin typeface="Superclarendon Regular"/>
              <a:cs typeface="Superclarendon Regular"/>
            </a:endParaRPr>
          </a:p>
          <a:p>
            <a:endParaRPr lang="en-US" dirty="0"/>
          </a:p>
        </p:txBody>
      </p:sp>
      <p:pic>
        <p:nvPicPr>
          <p:cNvPr id="9" name="Picture 8" descr="C:\Users\paula.newton\AppData\Local\Microsoft\Windows\Temporary Internet Files\Content.Outlook\I7FPAF7Y\shutterstock_18327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53" y="285857"/>
            <a:ext cx="1058347" cy="7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6839" y="371250"/>
            <a:ext cx="526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latin typeface="Superclarendon Regular"/>
                <a:cs typeface="Superclarendon Regular"/>
              </a:rPr>
              <a:t>FIDUCEO has received funding from the European</a:t>
            </a:r>
            <a:r>
              <a:rPr lang="en-GB" sz="1200" kern="1200" baseline="0" dirty="0" smtClean="0">
                <a:latin typeface="Superclarendon Regular"/>
                <a:cs typeface="Superclarendon Regular"/>
              </a:rPr>
              <a:t> Union’s Horizon 2020 Programme for Research and Innovation, under Grant Agreement no. 638822</a:t>
            </a:r>
            <a:endParaRPr lang="en-GB" sz="1200" kern="1200" dirty="0">
              <a:latin typeface="Superclarendon Regular"/>
              <a:cs typeface="Superclarendon Regular"/>
            </a:endParaRPr>
          </a:p>
        </p:txBody>
      </p:sp>
      <p:sp>
        <p:nvSpPr>
          <p:cNvPr id="11" name="hc"/>
          <p:cNvSpPr txBox="1"/>
          <p:nvPr/>
        </p:nvSpPr>
        <p:spPr>
          <a:xfrm>
            <a:off x="3345819" y="90364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kern="1200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2" name="hc"/>
          <p:cNvSpPr txBox="1"/>
          <p:nvPr/>
        </p:nvSpPr>
        <p:spPr>
          <a:xfrm>
            <a:off x="3683610" y="565899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kern="1200" baseline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13" name="Picture 12" descr="FIDUCEO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411" y="748903"/>
            <a:ext cx="2571370" cy="1028548"/>
          </a:xfrm>
          <a:prstGeom prst="rect">
            <a:avLst/>
          </a:prstGeom>
        </p:spPr>
      </p:pic>
      <p:pic>
        <p:nvPicPr>
          <p:cNvPr id="14" name="Picture 13" descr="UReading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36" y="5470638"/>
            <a:ext cx="1626345" cy="569220"/>
          </a:xfrm>
          <a:prstGeom prst="rect">
            <a:avLst/>
          </a:prstGeom>
        </p:spPr>
      </p:pic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1" y="6151251"/>
            <a:ext cx="1600130" cy="640052"/>
          </a:xfrm>
          <a:prstGeom prst="rect">
            <a:avLst/>
          </a:prstGeom>
        </p:spPr>
      </p:pic>
      <p:pic>
        <p:nvPicPr>
          <p:cNvPr id="16" name="Picture 15" descr="\\fpsvr2\users3$\erh\Documents\008 NPL General\NPL 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778" y="5478303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PMA_Logo_Larg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14" y="6151865"/>
            <a:ext cx="1298166" cy="665845"/>
          </a:xfrm>
          <a:prstGeom prst="rect">
            <a:avLst/>
          </a:prstGeom>
        </p:spPr>
      </p:pic>
      <p:pic>
        <p:nvPicPr>
          <p:cNvPr id="18" name="Picture 17" descr="EUMETSAT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935" y="5417498"/>
            <a:ext cx="2084648" cy="515699"/>
          </a:xfrm>
          <a:prstGeom prst="rect">
            <a:avLst/>
          </a:prstGeom>
        </p:spPr>
      </p:pic>
      <p:pic>
        <p:nvPicPr>
          <p:cNvPr id="19" name="Picture 18" descr="RAYFERENCE_V4_BLEU_SUR_BLANC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102" y="6168199"/>
            <a:ext cx="1973624" cy="6537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83" y="5301051"/>
            <a:ext cx="1983722" cy="5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35" y="5961117"/>
            <a:ext cx="1516809" cy="72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TFCLargeColour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983" y="6311748"/>
            <a:ext cx="2032017" cy="440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6" y="5990760"/>
            <a:ext cx="1855432" cy="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BC-GmbH-Logo_big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396" y="5681272"/>
            <a:ext cx="1098804" cy="559689"/>
          </a:xfrm>
          <a:prstGeom prst="rect">
            <a:avLst/>
          </a:prstGeom>
        </p:spPr>
      </p:pic>
      <p:pic>
        <p:nvPicPr>
          <p:cNvPr id="25" name="Picture 24" descr="DLR.jpe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228" y="5090601"/>
            <a:ext cx="784553" cy="6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98" y="2388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uperclarendon Bold"/>
                <a:cs typeface="Superclarendon Bold"/>
              </a:rPr>
              <a:t>Example CDR Content</a:t>
            </a:r>
            <a:endParaRPr lang="en-US" dirty="0">
              <a:latin typeface="Superclarendon Bold"/>
              <a:cs typeface="Superclarendon Bold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4696" y="1535113"/>
            <a:ext cx="4040188" cy="639762"/>
          </a:xfrm>
        </p:spPr>
        <p:txBody>
          <a:bodyPr/>
          <a:lstStyle/>
          <a:p>
            <a:pPr lvl="0"/>
            <a:r>
              <a:rPr lang="en-US" b="0" dirty="0" smtClean="0">
                <a:latin typeface="Superclarendon Regular"/>
                <a:cs typeface="Superclarendon Regular"/>
              </a:rPr>
              <a:t>UTH + Uncertainties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45097" y="1535113"/>
            <a:ext cx="4041775" cy="639762"/>
          </a:xfrm>
        </p:spPr>
        <p:txBody>
          <a:bodyPr/>
          <a:lstStyle/>
          <a:p>
            <a:r>
              <a:rPr lang="en-US" b="0" dirty="0" smtClean="0">
                <a:latin typeface="Superclarendon Regular"/>
                <a:cs typeface="Superclarendon Regular"/>
              </a:rPr>
              <a:t>BT + Uncertainties</a:t>
            </a:r>
            <a:endParaRPr lang="en-US" b="0" dirty="0">
              <a:latin typeface="Superclarendon Regular"/>
              <a:cs typeface="Superclarendon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Noaa18_07_2012_uth_asc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42" y="2251908"/>
            <a:ext cx="4104442" cy="4104442"/>
          </a:xfrm>
          <a:prstGeom prst="rect">
            <a:avLst/>
          </a:prstGeom>
        </p:spPr>
      </p:pic>
      <p:pic>
        <p:nvPicPr>
          <p:cNvPr id="11" name="Picture 10" descr="t7home:tlang:CDR:plots:example_content:Noaa18_07_2012_bt_ascendi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97" y="2251908"/>
            <a:ext cx="3810551" cy="41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2">
            <a:extLst>
              <a:ext uri="{FF2B5EF4-FFF2-40B4-BE49-F238E27FC236}">
                <a16:creationId xmlns="" xmlns:a16="http://schemas.microsoft.com/office/drawing/2014/main" id="{2DE05DC3-13A9-4097-AF0D-7C86A9E8D96C}"/>
              </a:ext>
            </a:extLst>
          </p:cNvPr>
          <p:cNvSpPr/>
          <p:nvPr/>
        </p:nvSpPr>
        <p:spPr>
          <a:xfrm>
            <a:off x="1841502" y="1350447"/>
            <a:ext cx="538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July 2012 from ascending passes of MHS on NOAA18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35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44" y="4406900"/>
            <a:ext cx="7772400" cy="1362075"/>
          </a:xfrm>
        </p:spPr>
        <p:txBody>
          <a:bodyPr/>
          <a:lstStyle/>
          <a:p>
            <a:r>
              <a:rPr lang="en-GB" b="0" dirty="0" smtClean="0">
                <a:latin typeface="Superclarendon Regular"/>
                <a:cs typeface="Superclarendon Regular"/>
              </a:rPr>
              <a:t>Inter-calibration of microwave sounders</a:t>
            </a:r>
            <a:endParaRPr lang="en-US" b="0" dirty="0">
              <a:latin typeface="Superclarendon Regular"/>
              <a:cs typeface="Superclarendon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87" y="6081423"/>
            <a:ext cx="1600130" cy="640052"/>
          </a:xfrm>
          <a:prstGeom prst="rect">
            <a:avLst/>
          </a:prstGeom>
        </p:spPr>
      </p:pic>
      <p:pic>
        <p:nvPicPr>
          <p:cNvPr id="8" name="Picture 7" descr="FIDUCEO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304" y="6064407"/>
            <a:ext cx="1852664" cy="7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9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latin typeface="Superclarendon Black"/>
                <a:cs typeface="Superclarendon Black"/>
              </a:rPr>
              <a:t>Opportunistic Constant Target Matchups - Methodology</a:t>
            </a:r>
            <a:endParaRPr lang="en-US" b="0" dirty="0">
              <a:latin typeface="Superclarendon Black"/>
              <a:cs typeface="Superclarendon Black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86704"/>
            <a:ext cx="3008313" cy="3939459"/>
          </a:xfrm>
        </p:spPr>
        <p:txBody>
          <a:bodyPr>
            <a:norm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en-US" sz="1800" dirty="0" smtClean="0"/>
              <a:t>Basic idea:</a:t>
            </a:r>
          </a:p>
          <a:p>
            <a:pPr lvl="1"/>
            <a:r>
              <a:rPr lang="en-US" sz="1800" dirty="0" smtClean="0"/>
              <a:t>Instead of temporal matching, SEVIRI radiance (6.2 </a:t>
            </a:r>
            <a:r>
              <a:rPr lang="en-US" sz="1800" dirty="0" err="1" smtClean="0"/>
              <a:t>μm</a:t>
            </a:r>
            <a:r>
              <a:rPr lang="en-US" sz="1800" dirty="0" smtClean="0"/>
              <a:t>) has to match.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800" dirty="0" smtClean="0"/>
              <a:t>Complements SAACs very well.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800" dirty="0" smtClean="0"/>
              <a:t>Mitigates effect of diurnal cycle on inter-calibration that is present with averaging methods.</a:t>
            </a:r>
          </a:p>
          <a:p>
            <a:pPr marL="285750" indent="-285750">
              <a:buFont typeface="Wingdings" charset="2"/>
              <a:buChar char="Ø"/>
            </a:pP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5E8DC68F-635C-4BD3-9DD5-60945141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13" y="1461288"/>
            <a:ext cx="5677723" cy="4163663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</p:pic>
      <p:cxnSp>
        <p:nvCxnSpPr>
          <p:cNvPr id="9" name="Gerader Verbinder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C14740F1-24BE-44CD-AAF5-3BC7201EE119}"/>
              </a:ext>
            </a:extLst>
          </p:cNvPr>
          <p:cNvCxnSpPr>
            <a:cxnSpLocks/>
          </p:cNvCxnSpPr>
          <p:nvPr/>
        </p:nvCxnSpPr>
        <p:spPr>
          <a:xfrm>
            <a:off x="5649045" y="3477633"/>
            <a:ext cx="792835" cy="463671"/>
          </a:xfrm>
          <a:prstGeom prst="line">
            <a:avLst/>
          </a:prstGeom>
          <a:ln w="25400">
            <a:solidFill>
              <a:srgbClr val="FE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37">
            <a:extLst>
              <a:ext uri="{FF2B5EF4-FFF2-40B4-BE49-F238E27FC236}">
                <a16:creationId xmlns:a16="http://schemas.microsoft.com/office/drawing/2014/main" xmlns="" xmlns:lc="http://schemas.openxmlformats.org/drawingml/2006/lockedCanvas" id="{F57668A7-8517-4FB7-9450-22D4013A3937}"/>
              </a:ext>
            </a:extLst>
          </p:cNvPr>
          <p:cNvSpPr/>
          <p:nvPr/>
        </p:nvSpPr>
        <p:spPr>
          <a:xfrm>
            <a:off x="6441880" y="3902022"/>
            <a:ext cx="147144" cy="147144"/>
          </a:xfrm>
          <a:prstGeom prst="ellipse">
            <a:avLst/>
          </a:prstGeom>
          <a:noFill/>
          <a:ln w="25400">
            <a:solidFill>
              <a:srgbClr val="FE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kern="1200"/>
          </a:p>
        </p:txBody>
      </p:sp>
      <p:cxnSp>
        <p:nvCxnSpPr>
          <p:cNvPr id="12" name="Gerader Verbinder 21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8AA551-086F-439D-A8AD-6761DD4A3C95}"/>
              </a:ext>
            </a:extLst>
          </p:cNvPr>
          <p:cNvCxnSpPr>
            <a:cxnSpLocks/>
            <a:stCxn id="17" idx="7"/>
          </p:cNvCxnSpPr>
          <p:nvPr/>
        </p:nvCxnSpPr>
        <p:spPr>
          <a:xfrm flipV="1">
            <a:off x="6641047" y="3562131"/>
            <a:ext cx="567308" cy="361440"/>
          </a:xfrm>
          <a:prstGeom prst="line">
            <a:avLst/>
          </a:prstGeom>
          <a:ln w="25400">
            <a:solidFill>
              <a:srgbClr val="39D9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8">
            <a:extLst>
              <a:ext uri="{FF2B5EF4-FFF2-40B4-BE49-F238E27FC236}">
                <a16:creationId xmlns:a16="http://schemas.microsoft.com/office/drawing/2014/main" xmlns="" xmlns:lc="http://schemas.openxmlformats.org/drawingml/2006/lockedCanvas" id="{D1380E4B-1550-4A6B-B9E5-D1735FF62F65}"/>
              </a:ext>
            </a:extLst>
          </p:cNvPr>
          <p:cNvSpPr/>
          <p:nvPr/>
        </p:nvSpPr>
        <p:spPr>
          <a:xfrm>
            <a:off x="6515452" y="3902022"/>
            <a:ext cx="147144" cy="147144"/>
          </a:xfrm>
          <a:prstGeom prst="ellipse">
            <a:avLst/>
          </a:prstGeom>
          <a:noFill/>
          <a:ln w="25400">
            <a:solidFill>
              <a:srgbClr val="39D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kern="1200"/>
          </a:p>
        </p:txBody>
      </p:sp>
      <p:pic>
        <p:nvPicPr>
          <p:cNvPr id="21" name="Picture 20" descr="Satellite on Twitter Twemoji 11.3">
            <a:extLst>
              <a:ext uri="{FF2B5EF4-FFF2-40B4-BE49-F238E27FC236}">
                <a16:creationId xmlns:a16="http://schemas.microsoft.com/office/drawing/2014/main" xmlns="" xmlns:lc="http://schemas.openxmlformats.org/drawingml/2006/lockedCanvas" id="{4C485F43-09C5-498C-8E07-4BD16F4D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59903">
            <a:off x="8056806" y="4443654"/>
            <a:ext cx="891691" cy="8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Gerader Verbinder 23">
            <a:extLst>
              <a:ext uri="{FF2B5EF4-FFF2-40B4-BE49-F238E27FC236}">
                <a16:creationId xmlns:a16="http://schemas.microsoft.com/office/drawing/2014/main" xmlns="" xmlns:lc="http://schemas.openxmlformats.org/drawingml/2006/lockedCanvas" id="{ADCED8F4-B74B-430F-8F05-45D82C4B0002}"/>
              </a:ext>
            </a:extLst>
          </p:cNvPr>
          <p:cNvCxnSpPr>
            <a:cxnSpLocks/>
          </p:cNvCxnSpPr>
          <p:nvPr/>
        </p:nvCxnSpPr>
        <p:spPr>
          <a:xfrm>
            <a:off x="6544574" y="3952769"/>
            <a:ext cx="1621526" cy="7144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057">
            <a:extLst>
              <a:ext uri="{FF2B5EF4-FFF2-40B4-BE49-F238E27FC236}">
                <a16:creationId xmlns:a16="http://schemas.microsoft.com/office/drawing/2014/main" xmlns="" xmlns:lc="http://schemas.openxmlformats.org/drawingml/2006/lockedCanvas" id="{8E713101-C2E6-4ED4-86AC-C0A8402287C7}"/>
              </a:ext>
            </a:extLst>
          </p:cNvPr>
          <p:cNvSpPr txBox="1"/>
          <p:nvPr/>
        </p:nvSpPr>
        <p:spPr>
          <a:xfrm>
            <a:off x="7486320" y="3941304"/>
            <a:ext cx="179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kern="1200" dirty="0">
                <a:solidFill>
                  <a:schemeClr val="bg1"/>
                </a:solidFill>
              </a:rPr>
              <a:t>SEVIRI</a:t>
            </a:r>
            <a:br>
              <a:rPr lang="de-DE" sz="1400" kern="1200" dirty="0">
                <a:solidFill>
                  <a:schemeClr val="bg1"/>
                </a:solidFill>
              </a:rPr>
            </a:br>
            <a:r>
              <a:rPr lang="de-DE" sz="1400" kern="1200" dirty="0">
                <a:solidFill>
                  <a:schemeClr val="bg1"/>
                </a:solidFill>
              </a:rPr>
              <a:t>(</a:t>
            </a:r>
            <a:r>
              <a:rPr lang="de-DE" sz="1400" kern="1200" dirty="0" err="1">
                <a:solidFill>
                  <a:schemeClr val="bg1"/>
                </a:solidFill>
              </a:rPr>
              <a:t>geostationary</a:t>
            </a:r>
            <a:r>
              <a:rPr lang="de-DE" sz="1400" kern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" name="Textfeld 2063">
            <a:extLst>
              <a:ext uri="{FF2B5EF4-FFF2-40B4-BE49-F238E27FC236}">
                <a16:creationId xmlns:a16="http://schemas.microsoft.com/office/drawing/2014/main" xmlns="" xmlns:lc="http://schemas.openxmlformats.org/drawingml/2006/lockedCanvas" id="{911FE016-3C81-4F05-BE0E-AFC6AEC53FD5}"/>
              </a:ext>
            </a:extLst>
          </p:cNvPr>
          <p:cNvSpPr txBox="1"/>
          <p:nvPr/>
        </p:nvSpPr>
        <p:spPr>
          <a:xfrm>
            <a:off x="5716162" y="4076184"/>
            <a:ext cx="1089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kern="1200" dirty="0">
                <a:solidFill>
                  <a:schemeClr val="bg1"/>
                </a:solidFill>
              </a:rPr>
              <a:t>4.5 h apart</a:t>
            </a:r>
          </a:p>
        </p:txBody>
      </p:sp>
      <p:pic>
        <p:nvPicPr>
          <p:cNvPr id="27" name="Picture 2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35" y="6036324"/>
            <a:ext cx="1600130" cy="640052"/>
          </a:xfrm>
          <a:prstGeom prst="rect">
            <a:avLst/>
          </a:prstGeom>
        </p:spPr>
      </p:pic>
      <p:pic>
        <p:nvPicPr>
          <p:cNvPr id="28" name="Picture 27" descr="FIDUCEO-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436" y="6081713"/>
            <a:ext cx="1852664" cy="7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2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uperclarendon Bold"/>
                <a:cs typeface="Superclarendon Bold"/>
              </a:rPr>
              <a:t>The Moon as Microwave Calibration Reference </a:t>
            </a:r>
            <a:endParaRPr lang="en-US" dirty="0">
              <a:latin typeface="Superclarendon Bold"/>
              <a:cs typeface="Superclarendon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892175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4900" b="0" dirty="0" smtClean="0">
                <a:latin typeface="Superclarendon Regular"/>
                <a:cs typeface="Superclarendon Regular"/>
              </a:rPr>
              <a:t>Check Pointing, Beam Size, and Sounding Channel Uniformity in Flight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7526"/>
            <a:ext cx="4041775" cy="639762"/>
          </a:xfrm>
        </p:spPr>
        <p:txBody>
          <a:bodyPr>
            <a:noAutofit/>
          </a:bodyPr>
          <a:lstStyle/>
          <a:p>
            <a:pPr lvl="0"/>
            <a:r>
              <a:rPr lang="en-US" sz="1600" b="0" dirty="0" smtClean="0">
                <a:latin typeface="Superclarendon Regular"/>
                <a:cs typeface="Superclarendon Regular"/>
              </a:rPr>
              <a:t>Check Photometric Stability With T</a:t>
            </a:r>
            <a:r>
              <a:rPr lang="en-US" sz="1600" b="0" baseline="-25000" dirty="0" smtClean="0">
                <a:latin typeface="Superclarendon Regular"/>
                <a:cs typeface="Superclarendon Regular"/>
              </a:rPr>
              <a:t>B </a:t>
            </a:r>
            <a:r>
              <a:rPr lang="en-US" sz="1600" b="0" baseline="0" dirty="0" smtClean="0">
                <a:latin typeface="Superclarendon Regular"/>
                <a:cs typeface="Superclarendon Regular"/>
              </a:rPr>
              <a:t>= f(</a:t>
            </a:r>
            <a:r>
              <a:rPr lang="en-US" sz="1600" b="0" baseline="0" dirty="0" err="1" smtClean="0">
                <a:latin typeface="Superclarendon Regular"/>
                <a:cs typeface="Superclarendon Regular"/>
              </a:rPr>
              <a:t>φ</a:t>
            </a:r>
            <a:r>
              <a:rPr lang="en-US" sz="1600" b="0" baseline="0" dirty="0" smtClean="0">
                <a:latin typeface="Superclarendon Regular"/>
                <a:cs typeface="Superclarendon Regular"/>
              </a:rPr>
              <a:t>) and Hundreds of Moon Intrusions in DSV</a:t>
            </a:r>
            <a:endParaRPr lang="en-US" sz="1600" b="0" dirty="0" smtClean="0">
              <a:latin typeface="Superclarendon Regular"/>
              <a:cs typeface="Superclarendon Regular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 descr="Moon_f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129"/>
            <a:ext cx="4724046" cy="3543034"/>
          </a:xfrm>
          <a:prstGeom prst="rect">
            <a:avLst/>
          </a:prstGeom>
        </p:spPr>
      </p:pic>
      <p:pic>
        <p:nvPicPr>
          <p:cNvPr id="11" name="Picture 10" descr="Moon8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76" y="2583129"/>
            <a:ext cx="4564624" cy="3423468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35" y="6217948"/>
            <a:ext cx="1600130" cy="640052"/>
          </a:xfrm>
          <a:prstGeom prst="rect">
            <a:avLst/>
          </a:prstGeom>
        </p:spPr>
      </p:pic>
      <p:pic>
        <p:nvPicPr>
          <p:cNvPr id="13" name="Picture 12" descr="FIDUCEO-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126163"/>
            <a:ext cx="1852664" cy="7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 smtClean="0">
                <a:latin typeface="Superclarendon Regular"/>
                <a:cs typeface="Superclarendon Regular"/>
              </a:rPr>
              <a:t>Conclusions</a:t>
            </a:r>
            <a:endParaRPr lang="en-US" dirty="0">
              <a:latin typeface="Superclarendon Regular"/>
              <a:cs typeface="Superclarendon Regular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FCDRs for all channels of MHS, AMSU-B, SSM/T-2</a:t>
            </a:r>
          </a:p>
          <a:p>
            <a:pPr lvl="2">
              <a:defRPr/>
            </a:pPr>
            <a:r>
              <a:rPr lang="en-US" dirty="0"/>
              <a:t>Consistent calibration resulted in significant reduction of bias</a:t>
            </a:r>
          </a:p>
          <a:p>
            <a:pPr lvl="0"/>
            <a:r>
              <a:rPr lang="en-US" dirty="0" smtClean="0"/>
              <a:t>Upper tropospheric humidity calculated from FCDRs </a:t>
            </a:r>
          </a:p>
          <a:p>
            <a:pPr lvl="2">
              <a:defRPr/>
            </a:pPr>
            <a:r>
              <a:rPr lang="en-US" dirty="0"/>
              <a:t>Uncertainties propagated from FCDR to CDR    </a:t>
            </a:r>
          </a:p>
          <a:p>
            <a:pPr lvl="2">
              <a:defRPr/>
            </a:pPr>
            <a:r>
              <a:rPr lang="en-US" dirty="0"/>
              <a:t>Binning to </a:t>
            </a:r>
            <a:r>
              <a:rPr lang="en-US" dirty="0" err="1"/>
              <a:t>Lat</a:t>
            </a:r>
            <a:r>
              <a:rPr lang="en-US" dirty="0"/>
              <a:t>/Lon grid and </a:t>
            </a:r>
            <a:r>
              <a:rPr lang="en-US" dirty="0" smtClean="0"/>
              <a:t>monthly </a:t>
            </a:r>
            <a:r>
              <a:rPr lang="en-US" dirty="0"/>
              <a:t>averages</a:t>
            </a:r>
          </a:p>
          <a:p>
            <a:pPr lvl="0"/>
            <a:r>
              <a:rPr lang="en-US" dirty="0" smtClean="0"/>
              <a:t>Characterization of instrumental effects and noise =&gt; user-friendly set of </a:t>
            </a:r>
            <a:r>
              <a:rPr lang="en-US" i="1" dirty="0" smtClean="0"/>
              <a:t>T</a:t>
            </a:r>
            <a:r>
              <a:rPr lang="en-US" i="1" baseline="-25000" dirty="0" smtClean="0"/>
              <a:t>B </a:t>
            </a:r>
            <a:r>
              <a:rPr lang="en-US" i="0" baseline="0" dirty="0" smtClean="0"/>
              <a:t>and UTH</a:t>
            </a:r>
            <a:r>
              <a:rPr lang="en-GB" i="0" baseline="0" dirty="0" smtClean="0"/>
              <a:t> for the period 1994 </a:t>
            </a:r>
            <a:r>
              <a:rPr lang="mr-IN" i="0" baseline="0" dirty="0" smtClean="0"/>
              <a:t>–</a:t>
            </a:r>
            <a:r>
              <a:rPr lang="en-GB" i="0" baseline="0" dirty="0" smtClean="0"/>
              <a:t> 2017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73" y="274638"/>
            <a:ext cx="2219255" cy="887702"/>
          </a:xfrm>
          <a:prstGeom prst="rect">
            <a:avLst/>
          </a:prstGeom>
        </p:spPr>
      </p:pic>
      <p:pic>
        <p:nvPicPr>
          <p:cNvPr id="9" name="Picture 8" descr="C:\Users\paula.newton\AppData\Local\Microsoft\Windows\Temporary Internet Files\Content.Outlook\I7FPAF7Y\shutterstock_183279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483" y="6162789"/>
            <a:ext cx="1058347" cy="7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DUCEO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15" y="5829452"/>
            <a:ext cx="2571370" cy="10285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0857" y="5684771"/>
            <a:ext cx="526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latin typeface="Superclarendon Regular"/>
                <a:cs typeface="Superclarendon Regular"/>
              </a:rPr>
              <a:t>FIDUCEO has received funding from the European</a:t>
            </a:r>
            <a:r>
              <a:rPr lang="en-GB" sz="1200" kern="1200" baseline="0" dirty="0" smtClean="0">
                <a:latin typeface="Superclarendon Regular"/>
                <a:cs typeface="Superclarendon Regular"/>
              </a:rPr>
              <a:t> Union’s Horizon 2020 Programme for Research and Innovation, under Grant Agreement no. 638822</a:t>
            </a:r>
            <a:endParaRPr lang="en-GB" sz="1200" kern="1200" dirty="0">
              <a:latin typeface="Superclarendon Regular"/>
              <a:cs typeface="Superclarend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089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7745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uperclarendon Bold"/>
                <a:cs typeface="Superclarendon Bold"/>
              </a:rPr>
              <a:t>Consistent Data Records From Microwave Sounders</a:t>
            </a:r>
            <a:endParaRPr lang="en-US" dirty="0">
              <a:latin typeface="Superclarendon Bold"/>
              <a:cs typeface="Superclarendon Bold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60763" y="3548451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Superclarendon Regular"/>
                <a:cs typeface="Superclarendon Regular"/>
              </a:rPr>
              <a:t>I. Hans, T. Lang,               S. A. Buehler,                    </a:t>
            </a:r>
            <a:r>
              <a:rPr lang="en-US" dirty="0" smtClean="0">
                <a:solidFill>
                  <a:srgbClr val="FF0000"/>
                </a:solidFill>
                <a:latin typeface="Superclarendon Regular"/>
                <a:cs typeface="Superclarendon Regular"/>
              </a:rPr>
              <a:t>M. J. Burgdorf</a:t>
            </a:r>
            <a:r>
              <a:rPr lang="en-US" dirty="0" smtClean="0">
                <a:latin typeface="Superclarendon Regular"/>
                <a:cs typeface="Superclarendon Regular"/>
              </a:rPr>
              <a:t>, M. </a:t>
            </a:r>
            <a:r>
              <a:rPr lang="en-US" dirty="0" err="1" smtClean="0">
                <a:latin typeface="Superclarendon Regular"/>
                <a:cs typeface="Superclarendon Regular"/>
              </a:rPr>
              <a:t>Prange</a:t>
            </a:r>
            <a:endParaRPr lang="en-GB" dirty="0" smtClean="0">
              <a:latin typeface="Superclarendon Regular"/>
              <a:cs typeface="Superclarendon Regular"/>
            </a:endParaRPr>
          </a:p>
          <a:p>
            <a:endParaRPr lang="en-US" dirty="0"/>
          </a:p>
        </p:txBody>
      </p:sp>
      <p:pic>
        <p:nvPicPr>
          <p:cNvPr id="9" name="Picture 8" descr="C:\Users\paula.newton\AppData\Local\Microsoft\Windows\Temporary Internet Files\Content.Outlook\I7FPAF7Y\shutterstock_18327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53" y="285857"/>
            <a:ext cx="1058347" cy="73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6839" y="371250"/>
            <a:ext cx="526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latin typeface="Superclarendon Regular"/>
                <a:cs typeface="Superclarendon Regular"/>
              </a:rPr>
              <a:t>FIDUCEO has received funding from the European</a:t>
            </a:r>
            <a:r>
              <a:rPr lang="en-GB" sz="1200" kern="1200" baseline="0" dirty="0" smtClean="0">
                <a:latin typeface="Superclarendon Regular"/>
                <a:cs typeface="Superclarendon Regular"/>
              </a:rPr>
              <a:t> Union’s Horizon 2020 Programme for Research and Innovation, under Grant Agreement no. 638822</a:t>
            </a:r>
            <a:endParaRPr lang="en-GB" sz="1200" kern="1200" dirty="0">
              <a:latin typeface="Superclarendon Regular"/>
              <a:cs typeface="Superclarendon Regular"/>
            </a:endParaRPr>
          </a:p>
        </p:txBody>
      </p:sp>
      <p:sp>
        <p:nvSpPr>
          <p:cNvPr id="11" name="hc"/>
          <p:cNvSpPr txBox="1"/>
          <p:nvPr/>
        </p:nvSpPr>
        <p:spPr>
          <a:xfrm>
            <a:off x="3345819" y="90364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kern="1200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2" name="hc"/>
          <p:cNvSpPr txBox="1"/>
          <p:nvPr/>
        </p:nvSpPr>
        <p:spPr>
          <a:xfrm>
            <a:off x="3683610" y="565899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kern="1200" baseline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13" name="Picture 12" descr="FIDUCEO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411" y="748903"/>
            <a:ext cx="2571370" cy="1028548"/>
          </a:xfrm>
          <a:prstGeom prst="rect">
            <a:avLst/>
          </a:prstGeom>
        </p:spPr>
      </p:pic>
      <p:pic>
        <p:nvPicPr>
          <p:cNvPr id="14" name="Picture 13" descr="UReading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36" y="5470638"/>
            <a:ext cx="1626345" cy="569220"/>
          </a:xfrm>
          <a:prstGeom prst="rect">
            <a:avLst/>
          </a:prstGeom>
        </p:spPr>
      </p:pic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1" y="6151251"/>
            <a:ext cx="1600130" cy="640052"/>
          </a:xfrm>
          <a:prstGeom prst="rect">
            <a:avLst/>
          </a:prstGeom>
        </p:spPr>
      </p:pic>
      <p:pic>
        <p:nvPicPr>
          <p:cNvPr id="16" name="Picture 15" descr="\\fpsvr2\users3$\erh\Documents\008 NPL General\NPL 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778" y="5478303"/>
            <a:ext cx="1302157" cy="5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PMA_Logo_Larg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14" y="6151865"/>
            <a:ext cx="1298166" cy="665845"/>
          </a:xfrm>
          <a:prstGeom prst="rect">
            <a:avLst/>
          </a:prstGeom>
        </p:spPr>
      </p:pic>
      <p:pic>
        <p:nvPicPr>
          <p:cNvPr id="18" name="Picture 17" descr="EUMETSAT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935" y="5417498"/>
            <a:ext cx="2084648" cy="515699"/>
          </a:xfrm>
          <a:prstGeom prst="rect">
            <a:avLst/>
          </a:prstGeom>
        </p:spPr>
      </p:pic>
      <p:pic>
        <p:nvPicPr>
          <p:cNvPr id="19" name="Picture 18" descr="RAYFERENCE_V4_BLEU_SUR_BLANC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102" y="6168199"/>
            <a:ext cx="1973624" cy="6537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83" y="5301051"/>
            <a:ext cx="1983722" cy="5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35" y="5961117"/>
            <a:ext cx="1516809" cy="72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TFCLargeColour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983" y="6311748"/>
            <a:ext cx="2032017" cy="440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6" y="5990760"/>
            <a:ext cx="1855432" cy="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BC-GmbH-Logo_big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305" y="5797668"/>
            <a:ext cx="1098804" cy="559689"/>
          </a:xfrm>
          <a:prstGeom prst="rect">
            <a:avLst/>
          </a:prstGeom>
        </p:spPr>
      </p:pic>
      <p:pic>
        <p:nvPicPr>
          <p:cNvPr id="25" name="Picture 24" descr="DLR.jpe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228" y="5090601"/>
            <a:ext cx="784553" cy="6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graphic_egu_photo_y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69687"/>
            <a:ext cx="304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/>
          <a:p>
            <a:r>
              <a:rPr lang="en-GB" sz="2000" b="0" dirty="0" smtClean="0">
                <a:latin typeface="Superclarendon Regular"/>
                <a:cs typeface="Superclarendon Regular"/>
              </a:rPr>
              <a:t>Microwave humidity sounding</a:t>
            </a:r>
            <a:br>
              <a:rPr lang="en-GB" sz="2000" b="0" dirty="0" smtClean="0">
                <a:latin typeface="Superclarendon Regular"/>
                <a:cs typeface="Superclarendon Regular"/>
              </a:rPr>
            </a:br>
            <a:r>
              <a:rPr lang="en-GB" sz="2000" b="0" dirty="0" smtClean="0">
                <a:latin typeface="Superclarendon Regular"/>
                <a:cs typeface="Superclarendon Regular"/>
              </a:rPr>
              <a:t>Advanced microwave sounding unit - b</a:t>
            </a:r>
            <a:br>
              <a:rPr lang="en-GB" sz="2000" b="0" dirty="0" smtClean="0">
                <a:latin typeface="Superclarendon Regular"/>
                <a:cs typeface="Superclarendon Regular"/>
              </a:rPr>
            </a:br>
            <a:r>
              <a:rPr lang="en-GB" sz="2000" b="0" dirty="0" smtClean="0">
                <a:latin typeface="Superclarendon Regular"/>
                <a:cs typeface="Superclarendon Regular"/>
              </a:rPr>
              <a:t>Special sensor Microwave - humidity</a:t>
            </a:r>
            <a:endParaRPr lang="en-US" sz="2000" b="0" dirty="0">
              <a:latin typeface="Superclarendon Regular"/>
              <a:cs typeface="Superclarendon Regular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08" y="6217948"/>
            <a:ext cx="1600130" cy="640052"/>
          </a:xfrm>
          <a:prstGeom prst="rect">
            <a:avLst/>
          </a:prstGeom>
        </p:spPr>
      </p:pic>
      <p:pic>
        <p:nvPicPr>
          <p:cNvPr id="8" name="Picture 7" descr="FIDUCEO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116934"/>
            <a:ext cx="1852664" cy="741066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720726" y="304482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 err="1" smtClean="0">
                <a:latin typeface="Superclarendon Regular"/>
                <a:cs typeface="Superclarendon Regular"/>
              </a:rPr>
              <a:t>Fiduceo</a:t>
            </a:r>
            <a:r>
              <a:rPr lang="en-GB" b="0" dirty="0" smtClean="0">
                <a:latin typeface="Superclarendon Regular"/>
                <a:cs typeface="Superclarendon Regular"/>
              </a:rPr>
              <a:t> microwave easy </a:t>
            </a:r>
            <a:r>
              <a:rPr lang="en-GB" b="0" dirty="0" err="1" smtClean="0">
                <a:latin typeface="Superclarendon Regular"/>
                <a:cs typeface="Superclarendon Regular"/>
              </a:rPr>
              <a:t>fcdr</a:t>
            </a:r>
            <a:endParaRPr lang="en-US" b="0" dirty="0">
              <a:latin typeface="Superclarendon Regular"/>
              <a:cs typeface="Superclarendo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585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latin typeface="Superclarendon Black"/>
                <a:cs typeface="Superclarendon Black"/>
              </a:rPr>
              <a:t>What is New?</a:t>
            </a:r>
            <a:br>
              <a:rPr lang="en-US" b="0" dirty="0" smtClean="0">
                <a:latin typeface="Superclarendon Black"/>
                <a:cs typeface="Superclarendon Black"/>
              </a:rPr>
            </a:br>
            <a:r>
              <a:rPr lang="en-US" b="0" dirty="0" smtClean="0">
                <a:latin typeface="Superclarendon Black"/>
                <a:cs typeface="Superclarendon Black"/>
              </a:rPr>
              <a:t>Features of FIDUCEO FCDR &amp; Example Contents</a:t>
            </a:r>
            <a:endParaRPr lang="en-US" b="0" dirty="0">
              <a:latin typeface="Superclarendon Black"/>
              <a:cs typeface="Superclarendon Black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en-US" dirty="0" smtClean="0"/>
              <a:t>Data format: </a:t>
            </a:r>
            <a:r>
              <a:rPr lang="en-US" dirty="0" err="1" smtClean="0"/>
              <a:t>NetCDF</a:t>
            </a:r>
            <a:endParaRPr lang="en-US" dirty="0" smtClean="0"/>
          </a:p>
          <a:p>
            <a:pPr marL="628650" lvl="1" indent="-171450">
              <a:buFont typeface="Wingdings" charset="2"/>
              <a:buChar char="ü"/>
            </a:pPr>
            <a:r>
              <a:rPr lang="en-US" sz="1400" dirty="0" smtClean="0"/>
              <a:t>Easy to use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400" dirty="0" smtClean="0"/>
              <a:t>Attributes explaining the variables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dirty="0" smtClean="0"/>
              <a:t>Data arrangement: equator </a:t>
            </a:r>
            <a:r>
              <a:rPr lang="mr-IN" dirty="0" smtClean="0"/>
              <a:t>–</a:t>
            </a:r>
            <a:r>
              <a:rPr lang="en-US" dirty="0" smtClean="0"/>
              <a:t> to </a:t>
            </a:r>
            <a:r>
              <a:rPr lang="mr-IN" dirty="0" smtClean="0"/>
              <a:t>–</a:t>
            </a:r>
            <a:r>
              <a:rPr lang="en-US" dirty="0" smtClean="0"/>
              <a:t> equator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dirty="0" smtClean="0"/>
              <a:t>On pixel-level: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400" dirty="0" smtClean="0"/>
              <a:t>Brightness temperatures for channels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400" dirty="0" smtClean="0"/>
              <a:t>Uncertainties due to  independent, structured, and common effects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400" dirty="0" smtClean="0"/>
              <a:t>Quality information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dirty="0" smtClean="0"/>
              <a:t>Improved antenna pattern and radio frequency interference corr.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dirty="0" smtClean="0"/>
              <a:t>Information on transmitter status in bitmask for scan line quality (helpful for RFI related issues)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dirty="0" smtClean="0"/>
              <a:t>Per scan line: original scan line number and file (level 1b)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(F)CDRs From MW Sounders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u_common_Ch16_BT in FIDUCEO_FCDR_L1C_AMSUB_NOAA15_20030101121415_200301011355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2"/>
          <a:stretch/>
        </p:blipFill>
        <p:spPr>
          <a:xfrm>
            <a:off x="3735913" y="3136313"/>
            <a:ext cx="4950887" cy="3050326"/>
          </a:xfrm>
          <a:prstGeom prst="rect">
            <a:avLst/>
          </a:prstGeom>
        </p:spPr>
      </p:pic>
      <p:pic>
        <p:nvPicPr>
          <p:cNvPr id="10" name="Picture 9" descr="Ch16_BT in FIDUCEO_FCDR_L1C_AMSUB_NOAA15_20030101121415_200301011355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13" y="231843"/>
            <a:ext cx="4950887" cy="3159869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88" y="6200803"/>
            <a:ext cx="1600130" cy="640052"/>
          </a:xfrm>
          <a:prstGeom prst="rect">
            <a:avLst/>
          </a:prstGeom>
        </p:spPr>
      </p:pic>
      <p:pic>
        <p:nvPicPr>
          <p:cNvPr id="12" name="Picture 11" descr="FIDUCEO-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874" y="6225602"/>
            <a:ext cx="1580995" cy="6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25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perclarendon Regular"/>
                <a:cs typeface="Superclarendon Regular"/>
              </a:rPr>
              <a:t>Uncertainties: Relative Importance </a:t>
            </a:r>
            <a:endParaRPr lang="en-US" dirty="0">
              <a:latin typeface="Superclarendon Regular"/>
              <a:cs typeface="Superclarendon Regular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Screen Shot 2019-01-17 at 17.0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0" y="1413341"/>
            <a:ext cx="8261870" cy="4130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13204" y="3675980"/>
            <a:ext cx="2063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 smtClean="0"/>
              <a:t>Histogram of the three classes of uncertainties:</a:t>
            </a:r>
            <a:endParaRPr lang="en-US" kern="1200" dirty="0"/>
          </a:p>
          <a:p>
            <a:pPr marL="285750" indent="-285750">
              <a:buFont typeface="Arial"/>
              <a:buChar char="•"/>
            </a:pPr>
            <a:r>
              <a:rPr lang="en-US" kern="1200" dirty="0" smtClean="0"/>
              <a:t>September 2014</a:t>
            </a:r>
            <a:endParaRPr lang="en-US" kern="1200" dirty="0"/>
          </a:p>
          <a:p>
            <a:pPr marL="285750" indent="-285750">
              <a:buFont typeface="Arial"/>
              <a:buChar char="•"/>
            </a:pPr>
            <a:r>
              <a:rPr lang="en-US" kern="1200" dirty="0" smtClean="0"/>
              <a:t>MHS on </a:t>
            </a:r>
            <a:r>
              <a:rPr lang="en-US" kern="1200" dirty="0" err="1" smtClean="0"/>
              <a:t>Metop</a:t>
            </a:r>
            <a:r>
              <a:rPr lang="en-US" kern="1200" dirty="0" smtClean="0"/>
              <a:t>-B</a:t>
            </a:r>
            <a:endParaRPr lang="en-US" kern="1200" dirty="0"/>
          </a:p>
          <a:p>
            <a:r>
              <a:rPr lang="en-US" kern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187" y="5196204"/>
            <a:ext cx="795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i="1" kern="1200" dirty="0" smtClean="0"/>
              <a:t>Similar pattern for the three sounding channels</a:t>
            </a:r>
            <a:endParaRPr lang="en-US" kern="1200" dirty="0"/>
          </a:p>
          <a:p>
            <a:pPr marL="285750" indent="-285750">
              <a:buFont typeface="Arial"/>
              <a:buChar char="•"/>
            </a:pPr>
            <a:r>
              <a:rPr lang="en-US" kern="1200" dirty="0" smtClean="0"/>
              <a:t>Long tail for common effects in channel 1 due to antenna pattern correction</a:t>
            </a:r>
          </a:p>
          <a:p>
            <a:pPr marL="285750" indent="-285750">
              <a:buFont typeface="Arial"/>
              <a:buChar char="•"/>
            </a:pPr>
            <a:r>
              <a:rPr lang="en-US" kern="1200" dirty="0" smtClean="0"/>
              <a:t>Except for channel 1, the independent uncertainties dominate the others</a:t>
            </a:r>
          </a:p>
          <a:p>
            <a:r>
              <a:rPr lang="en-US" kern="1200" dirty="0" smtClean="0"/>
              <a:t> </a:t>
            </a:r>
            <a:endParaRPr lang="en-US" kern="1200" dirty="0"/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8" y="6356349"/>
            <a:ext cx="1256258" cy="502503"/>
          </a:xfrm>
          <a:prstGeom prst="rect">
            <a:avLst/>
          </a:prstGeom>
        </p:spPr>
      </p:pic>
      <p:pic>
        <p:nvPicPr>
          <p:cNvPr id="14" name="Picture 13" descr="FIDUCEO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6335174"/>
            <a:ext cx="1317019" cy="5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1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uperclarendon Regular"/>
                <a:cs typeface="Superclarendon Regular"/>
              </a:rPr>
              <a:t>Comparison of T</a:t>
            </a:r>
            <a:r>
              <a:rPr lang="en-US" baseline="-25000" dirty="0" smtClean="0">
                <a:latin typeface="Superclarendon Regular"/>
                <a:cs typeface="Superclarendon Regular"/>
              </a:rPr>
              <a:t>b </a:t>
            </a:r>
            <a:r>
              <a:rPr lang="en-US" baseline="0" dirty="0" smtClean="0">
                <a:latin typeface="Superclarendon Regular"/>
                <a:cs typeface="Superclarendon Regular"/>
              </a:rPr>
              <a:t>From AAPP/</a:t>
            </a:r>
            <a:r>
              <a:rPr lang="en-US" baseline="0" dirty="0" err="1" smtClean="0">
                <a:latin typeface="Superclarendon Regular"/>
                <a:cs typeface="Superclarendon Regular"/>
              </a:rPr>
              <a:t>Fiduceo</a:t>
            </a:r>
            <a:r>
              <a:rPr lang="en-US" dirty="0" smtClean="0">
                <a:latin typeface="Superclarendon Regular"/>
                <a:cs typeface="Superclarendon Regular"/>
              </a:rPr>
              <a:t>,</a:t>
            </a:r>
            <a:r>
              <a:rPr lang="en-US" baseline="0" dirty="0" smtClean="0">
                <a:latin typeface="Superclarendon Regular"/>
                <a:cs typeface="Superclarendon Regular"/>
              </a:rPr>
              <a:t> Channel 3</a:t>
            </a:r>
            <a:endParaRPr lang="en-US" dirty="0">
              <a:latin typeface="Superclarendon Regular"/>
              <a:cs typeface="Superclarendon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creen Shot 2019-01-17 at 17.2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9" y="1417638"/>
            <a:ext cx="5447383" cy="4006753"/>
          </a:xfrm>
          <a:prstGeom prst="rect">
            <a:avLst/>
          </a:prstGeom>
        </p:spPr>
      </p:pic>
      <p:sp>
        <p:nvSpPr>
          <p:cNvPr id="8" name="Rechtec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DA9AE5B-1AF1-417D-BB2A-2B60C98D68DA}"/>
              </a:ext>
            </a:extLst>
          </p:cNvPr>
          <p:cNvSpPr/>
          <p:nvPr/>
        </p:nvSpPr>
        <p:spPr>
          <a:xfrm>
            <a:off x="578491" y="5463586"/>
            <a:ext cx="8059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kern="1200" dirty="0" smtClean="0"/>
              <a:t>The FCDR from FIDUCEO provides more consistent and stable time series</a:t>
            </a:r>
            <a:endParaRPr lang="en-US" kern="1200" dirty="0"/>
          </a:p>
          <a:p>
            <a:pPr marL="285750" indent="-285750">
              <a:buFont typeface="Arial"/>
              <a:buChar char="•"/>
            </a:pPr>
            <a:r>
              <a:rPr lang="en-US" kern="1200" dirty="0" smtClean="0"/>
              <a:t>The shaded regions denote the uncertainty due to common effects for FIDUCEO</a:t>
            </a:r>
          </a:p>
          <a:p>
            <a:pPr marL="285750" indent="-285750">
              <a:buFont typeface="Arial"/>
              <a:buChar char="•"/>
            </a:pPr>
            <a:r>
              <a:rPr lang="en-US" kern="1200" dirty="0" smtClean="0"/>
              <a:t>There is no uncertainty estimate on pixel level for the products of AAPP</a:t>
            </a:r>
            <a:endParaRPr lang="en-US" kern="1200" dirty="0"/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17" y="6312652"/>
            <a:ext cx="1363369" cy="545348"/>
          </a:xfrm>
          <a:prstGeom prst="rect">
            <a:avLst/>
          </a:prstGeom>
        </p:spPr>
      </p:pic>
      <p:pic>
        <p:nvPicPr>
          <p:cNvPr id="10" name="Picture 9" descr="FIDUCEO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330294"/>
            <a:ext cx="1319264" cy="5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Superclarendon Regular"/>
                <a:cs typeface="Superclarendon Regular"/>
              </a:rPr>
              <a:t>upper tropospheric humidity </a:t>
            </a:r>
            <a:r>
              <a:rPr lang="en-GB" b="0" dirty="0" err="1" smtClean="0">
                <a:latin typeface="Superclarendon Regular"/>
                <a:cs typeface="Superclarendon Regular"/>
              </a:rPr>
              <a:t>cdr</a:t>
            </a:r>
            <a:endParaRPr lang="en-US" b="0" dirty="0">
              <a:latin typeface="Superclarendon Regular"/>
              <a:cs typeface="Superclarendon Regula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87" y="6081423"/>
            <a:ext cx="1600130" cy="640052"/>
          </a:xfrm>
          <a:prstGeom prst="rect">
            <a:avLst/>
          </a:prstGeom>
        </p:spPr>
      </p:pic>
      <p:pic>
        <p:nvPicPr>
          <p:cNvPr id="8" name="Picture 7" descr="FIDUCEO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304" y="6064407"/>
            <a:ext cx="1852664" cy="7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6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Superclarendon Black"/>
                <a:cs typeface="Superclarendon Black"/>
              </a:rPr>
              <a:t>A New Definition</a:t>
            </a:r>
            <a:br>
              <a:rPr lang="en-US" b="0" dirty="0" smtClean="0">
                <a:latin typeface="Superclarendon Black"/>
                <a:cs typeface="Superclarendon Black"/>
              </a:rPr>
            </a:br>
            <a:r>
              <a:rPr lang="en-US" b="0" dirty="0" smtClean="0">
                <a:latin typeface="Superclarendon Black"/>
                <a:cs typeface="Superclarendon Black"/>
              </a:rPr>
              <a:t>of UTH and New CDR Content</a:t>
            </a:r>
            <a:endParaRPr lang="en-US" b="0" dirty="0">
              <a:latin typeface="Superclarendon Black"/>
              <a:cs typeface="Superclarendon Black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224"/>
            <a:ext cx="3008313" cy="4423939"/>
          </a:xfrm>
        </p:spPr>
        <p:txBody>
          <a:bodyPr>
            <a:norm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en-US" sz="1600" dirty="0" smtClean="0"/>
              <a:t>CDR content: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600" dirty="0" smtClean="0"/>
              <a:t>Monthly averages of UTH and BT in the tropics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600" dirty="0" smtClean="0"/>
              <a:t>Regular </a:t>
            </a:r>
            <a:r>
              <a:rPr lang="en-US" sz="1600" dirty="0" err="1" smtClean="0"/>
              <a:t>lat</a:t>
            </a:r>
            <a:r>
              <a:rPr lang="en-US" sz="1600" dirty="0" smtClean="0"/>
              <a:t>/</a:t>
            </a:r>
            <a:r>
              <a:rPr lang="en-US" sz="1600" dirty="0" err="1" smtClean="0"/>
              <a:t>lon</a:t>
            </a:r>
            <a:r>
              <a:rPr lang="en-US" sz="1600" dirty="0" smtClean="0"/>
              <a:t> grid 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600" dirty="0" smtClean="0"/>
              <a:t>1°×1° resolution 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600" dirty="0" smtClean="0"/>
              <a:t>Separate data </a:t>
            </a:r>
            <a:r>
              <a:rPr lang="en-US" sz="1600" dirty="0" smtClean="0"/>
              <a:t>field</a:t>
            </a:r>
            <a:r>
              <a:rPr lang="en-US" sz="1600" dirty="0" smtClean="0"/>
              <a:t>s for ascending and descending overpasses 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600" dirty="0" smtClean="0"/>
              <a:t>Uncertainty information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/>
              <a:t>Uncertainties for UTH and BT propagated from FCDRs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600" dirty="0" smtClean="0"/>
              <a:t>Correlations between individual pixels lead to correlations between the individual grid cell average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(F)CDRs From MW Sounders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F6A-4821-FA47-A37B-235413C929B5}" type="slidenum">
              <a:rPr lang="en-US" smtClean="0"/>
              <a:t>8</a:t>
            </a:fld>
            <a:endParaRPr lang="en-US"/>
          </a:p>
        </p:txBody>
      </p:sp>
      <p:pic>
        <p:nvPicPr>
          <p:cNvPr id="8" name="Grafik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80EDAAA-451E-44C7-9B9E-F83C291E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79" y="0"/>
            <a:ext cx="5111750" cy="4846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6695" y="4852774"/>
            <a:ext cx="4354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kern="1200" dirty="0" smtClean="0"/>
              <a:t>Idea: UTH</a:t>
            </a:r>
            <a:r>
              <a:rPr lang="en-US" sz="1600" kern="1200" baseline="0" dirty="0" smtClean="0"/>
              <a:t> = vertical average of RH in </a:t>
            </a:r>
            <a:r>
              <a:rPr lang="en-US" sz="1600" kern="1200" baseline="0" dirty="0" smtClean="0"/>
              <a:t>an</a:t>
            </a:r>
            <a:r>
              <a:rPr lang="en-US" sz="1600" kern="1200" dirty="0" smtClean="0"/>
              <a:t> IWV</a:t>
            </a:r>
            <a:r>
              <a:rPr lang="en-US" sz="1600" kern="1200" baseline="0" dirty="0" smtClean="0"/>
              <a:t> layer (defined</a:t>
            </a:r>
            <a:r>
              <a:rPr lang="en-US" sz="1600" kern="1200" dirty="0" smtClean="0"/>
              <a:t> by</a:t>
            </a:r>
            <a:r>
              <a:rPr lang="en-US" sz="1600" kern="1200" baseline="0" dirty="0" smtClean="0"/>
              <a:t> Wu </a:t>
            </a:r>
            <a:r>
              <a:rPr lang="en-US" sz="1600" kern="1200" baseline="0" dirty="0" smtClean="0"/>
              <a:t>et al., 1993)</a:t>
            </a:r>
            <a:endParaRPr lang="en-US" sz="1600" kern="1200" dirty="0"/>
          </a:p>
          <a:p>
            <a:pPr marL="285750" indent="-285750">
              <a:buFont typeface="Arial"/>
              <a:buChar char="•"/>
            </a:pPr>
            <a:r>
              <a:rPr lang="en-US" sz="1600" kern="1200" dirty="0" smtClean="0"/>
              <a:t>Advantages:</a:t>
            </a:r>
            <a:r>
              <a:rPr lang="en-US" sz="1600" kern="1200" baseline="0" dirty="0" smtClean="0"/>
              <a:t> </a:t>
            </a:r>
            <a:r>
              <a:rPr lang="en-US" sz="1600" kern="1200" dirty="0" smtClean="0"/>
              <a:t>Same </a:t>
            </a:r>
            <a:r>
              <a:rPr lang="en-US" sz="1600" kern="1200" dirty="0"/>
              <a:t>definition for IR and MW </a:t>
            </a:r>
            <a:r>
              <a:rPr lang="en-US" sz="1600" kern="1200" dirty="0" smtClean="0"/>
              <a:t>with </a:t>
            </a:r>
            <a:r>
              <a:rPr lang="en-US" sz="1600" kern="1200" dirty="0"/>
              <a:t>same </a:t>
            </a:r>
            <a:r>
              <a:rPr lang="en-US" sz="1600" kern="1200" dirty="0" smtClean="0"/>
              <a:t>thresholds, value follows directly from model atm.   </a:t>
            </a:r>
            <a:endParaRPr lang="en-US" sz="1600" kern="1200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21" y="6118813"/>
            <a:ext cx="1600130" cy="640052"/>
          </a:xfrm>
          <a:prstGeom prst="rect">
            <a:avLst/>
          </a:prstGeom>
        </p:spPr>
      </p:pic>
      <p:pic>
        <p:nvPicPr>
          <p:cNvPr id="11" name="Picture 10" descr="FIDUCEO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704" y="6126163"/>
            <a:ext cx="1852664" cy="7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3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9682</TotalTime>
  <Words>700</Words>
  <Application>Microsoft Macintosh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Consistent Data Records From Microwave Sounders</vt:lpstr>
      <vt:lpstr>Consistent Data Records From Microwave Sounders</vt:lpstr>
      <vt:lpstr>PowerPoint Presentation</vt:lpstr>
      <vt:lpstr>Microwave humidity sounding Advanced microwave sounding unit - b Special sensor Microwave - humidity</vt:lpstr>
      <vt:lpstr>What is New? Features of FIDUCEO FCDR &amp; Example Contents</vt:lpstr>
      <vt:lpstr>Uncertainties: Relative Importance </vt:lpstr>
      <vt:lpstr>Comparison of Tb From AAPP/Fiduceo, Channel 3</vt:lpstr>
      <vt:lpstr>upper tropospheric humidity cdr</vt:lpstr>
      <vt:lpstr>A New Definition of UTH and New CDR Content</vt:lpstr>
      <vt:lpstr>Example CDR Content</vt:lpstr>
      <vt:lpstr>Inter-calibration of microwave sounders</vt:lpstr>
      <vt:lpstr>Opportunistic Constant Target Matchups - Methodology</vt:lpstr>
      <vt:lpstr>The Moon as Microwave Calibration Reference </vt:lpstr>
      <vt:lpstr>Conclusions</vt:lpstr>
    </vt:vector>
  </TitlesOfParts>
  <Company>UHH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Burgdorf</dc:creator>
  <cp:lastModifiedBy>Martin Burgdorf</cp:lastModifiedBy>
  <cp:revision>22</cp:revision>
  <dcterms:created xsi:type="dcterms:W3CDTF">2019-03-29T15:44:42Z</dcterms:created>
  <dcterms:modified xsi:type="dcterms:W3CDTF">2019-04-05T09:07:10Z</dcterms:modified>
</cp:coreProperties>
</file>