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Ruethrich" initials="USC/L/FRu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 autoAdjust="0"/>
    <p:restoredTop sz="94676" autoAdjust="0"/>
  </p:normalViewPr>
  <p:slideViewPr>
    <p:cSldViewPr snapToGrid="0" snapToObjects="1">
      <p:cViewPr varScale="1">
        <p:scale>
          <a:sx n="60" d="100"/>
          <a:sy n="60" d="100"/>
        </p:scale>
        <p:origin x="-638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92FB0-CE14-3D4A-9366-F33560817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64C46-2542-694A-86BD-29FCC71D02AB}" type="datetime1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27E25-D4AE-4080-976E-C7FDF2DEB7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87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7E25-D4AE-4080-976E-C7FDF2DEB7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2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6940"/>
            <a:ext cx="10363200" cy="1470025"/>
          </a:xfrm>
        </p:spPr>
        <p:txBody>
          <a:bodyPr>
            <a:noAutofit/>
          </a:bodyPr>
          <a:lstStyle>
            <a:lvl1pPr algn="ctr">
              <a:defRPr sz="6000" b="0" i="0">
                <a:latin typeface="Superclarendon Bold"/>
                <a:cs typeface="Superclarendon Bold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16127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 i="0">
                <a:solidFill>
                  <a:srgbClr val="0000FF"/>
                </a:solidFill>
                <a:latin typeface="Superclarendon Regular"/>
                <a:cs typeface="Superclarendon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40098" y="281156"/>
            <a:ext cx="747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Superclarendon Regular"/>
                <a:cs typeface="Superclarendon Regular"/>
              </a:rPr>
              <a:t>FIDUCEO has received funding from the European</a:t>
            </a:r>
            <a:r>
              <a:rPr lang="en-GB" sz="1200" baseline="0" dirty="0" smtClean="0">
                <a:latin typeface="Superclarendon Regular"/>
                <a:cs typeface="Superclarendon Regular"/>
              </a:rPr>
              <a:t> Union’s Horizon 2020 Programme for Research and Innovation, under Grant Agreement no. 638822</a:t>
            </a:r>
            <a:endParaRPr lang="en-GB" sz="1200" dirty="0">
              <a:latin typeface="Superclarendon Regular"/>
              <a:cs typeface="Superclarendon Regular"/>
            </a:endParaRPr>
          </a:p>
        </p:txBody>
      </p:sp>
      <p:sp>
        <p:nvSpPr>
          <p:cNvPr id="4" name="hc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9"/>
            <a:ext cx="12192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22" name="Picture 21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35" y="47515"/>
            <a:ext cx="2571370" cy="1028548"/>
          </a:xfrm>
          <a:prstGeom prst="rect">
            <a:avLst/>
          </a:prstGeom>
        </p:spPr>
      </p:pic>
      <p:pic>
        <p:nvPicPr>
          <p:cNvPr id="23" name="Picture 4" descr="C:\Users\paula.newton\AppData\Local\Microsoft\Windows\Temporary Internet Files\Content.Outlook\I7FPAF7Y\shutterstock_18327952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6" y="222870"/>
            <a:ext cx="1058347" cy="7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UReading.jpe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1" y="6180704"/>
            <a:ext cx="1626345" cy="569220"/>
          </a:xfrm>
          <a:prstGeom prst="rect">
            <a:avLst/>
          </a:prstGeom>
        </p:spPr>
      </p:pic>
      <p:pic>
        <p:nvPicPr>
          <p:cNvPr id="25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49" y="6169129"/>
            <a:ext cx="1423913" cy="6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Unihamburg-logo.svg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720" y="6180704"/>
            <a:ext cx="569776" cy="569220"/>
          </a:xfrm>
          <a:prstGeom prst="rect">
            <a:avLst/>
          </a:prstGeom>
        </p:spPr>
      </p:pic>
      <p:pic>
        <p:nvPicPr>
          <p:cNvPr id="27" name="Picture 26" descr="EUMETSAT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46" y="6169130"/>
            <a:ext cx="1228809" cy="303982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30" y="6099622"/>
            <a:ext cx="1158413" cy="5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RAYFERENCE_V4_BLEU_SUR_BLANC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522" y="6446141"/>
            <a:ext cx="1278367" cy="42343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99" y="6558149"/>
            <a:ext cx="1385569" cy="27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BC-GmbH-Logo_big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60" y="6154721"/>
            <a:ext cx="1233012" cy="628049"/>
          </a:xfrm>
          <a:prstGeom prst="rect">
            <a:avLst/>
          </a:prstGeom>
        </p:spPr>
      </p:pic>
      <p:pic>
        <p:nvPicPr>
          <p:cNvPr id="32" name="Picture 31" descr="STFCLargeColour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789" y="6469291"/>
            <a:ext cx="1626189" cy="35274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73" y="6169129"/>
            <a:ext cx="1438965" cy="3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DLR.jpe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950" y="6157731"/>
            <a:ext cx="784553" cy="653794"/>
          </a:xfrm>
          <a:prstGeom prst="rect">
            <a:avLst/>
          </a:prstGeom>
        </p:spPr>
      </p:pic>
      <p:pic>
        <p:nvPicPr>
          <p:cNvPr id="35" name="Picture 34" descr="IPMA_Logo_Large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001" y="6122771"/>
            <a:ext cx="1298166" cy="66584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uperclarendon" charset="0"/>
                <a:ea typeface="Superclarendon" charset="0"/>
                <a:cs typeface="Superclarendo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35" y="47515"/>
            <a:ext cx="2571370" cy="1028548"/>
          </a:xfrm>
          <a:prstGeom prst="rect">
            <a:avLst/>
          </a:prstGeom>
        </p:spPr>
      </p:pic>
      <p:pic>
        <p:nvPicPr>
          <p:cNvPr id="8" name="Picture 4" descr="C:\Users\paula.newton\AppData\Local\Microsoft\Windows\Temporary Internet Files\Content.Outlook\I7FPAF7Y\shutterstock_18327952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6" y="222870"/>
            <a:ext cx="1058347" cy="7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524001" y="265567"/>
            <a:ext cx="794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Superclarendon Regular"/>
                <a:cs typeface="Superclarendon Regular"/>
              </a:rPr>
              <a:t>FIDUCEO has received funding from the European</a:t>
            </a:r>
            <a:r>
              <a:rPr lang="en-GB" sz="1200" baseline="0" dirty="0" smtClean="0">
                <a:latin typeface="Superclarendon Regular"/>
                <a:cs typeface="Superclarendon Regular"/>
              </a:rPr>
              <a:t> Union’s Horizon 2020 Programme for Research and Innovation, under Grant Agreement no. 638822</a:t>
            </a:r>
            <a:endParaRPr lang="en-GB" sz="1200" dirty="0">
              <a:latin typeface="Superclarendon Regular"/>
              <a:cs typeface="Superclarendon Regular"/>
            </a:endParaRPr>
          </a:p>
        </p:txBody>
      </p:sp>
      <p:pic>
        <p:nvPicPr>
          <p:cNvPr id="12" name="Picture 11" descr="UReading.jpe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1" y="6180704"/>
            <a:ext cx="1626345" cy="569220"/>
          </a:xfrm>
          <a:prstGeom prst="rect">
            <a:avLst/>
          </a:prstGeom>
        </p:spPr>
      </p:pic>
      <p:pic>
        <p:nvPicPr>
          <p:cNvPr id="13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49" y="6169129"/>
            <a:ext cx="1423913" cy="6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hamburg-logo.svg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720" y="6180704"/>
            <a:ext cx="569776" cy="569220"/>
          </a:xfrm>
          <a:prstGeom prst="rect">
            <a:avLst/>
          </a:prstGeom>
        </p:spPr>
      </p:pic>
      <p:pic>
        <p:nvPicPr>
          <p:cNvPr id="15" name="Picture 14" descr="EUMETSAT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46" y="6169130"/>
            <a:ext cx="1228809" cy="30398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30" y="6099622"/>
            <a:ext cx="1158413" cy="5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AYFERENCE_V4_BLEU_SUR_BLANC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522" y="6446141"/>
            <a:ext cx="1278367" cy="42343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99" y="6558149"/>
            <a:ext cx="1385569" cy="27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C-GmbH-Logo_big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60" y="6154721"/>
            <a:ext cx="1233012" cy="628049"/>
          </a:xfrm>
          <a:prstGeom prst="rect">
            <a:avLst/>
          </a:prstGeom>
        </p:spPr>
      </p:pic>
      <p:pic>
        <p:nvPicPr>
          <p:cNvPr id="20" name="Picture 19" descr="STFCLargeColour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789" y="6469291"/>
            <a:ext cx="1626189" cy="35274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73" y="6169129"/>
            <a:ext cx="1438965" cy="3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LR.jpe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950" y="6157731"/>
            <a:ext cx="784553" cy="653794"/>
          </a:xfrm>
          <a:prstGeom prst="rect">
            <a:avLst/>
          </a:prstGeom>
        </p:spPr>
      </p:pic>
      <p:pic>
        <p:nvPicPr>
          <p:cNvPr id="23" name="Picture 22" descr="IPMA_Logo_Large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001" y="6122771"/>
            <a:ext cx="1298166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3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63524" y="6356350"/>
            <a:ext cx="171787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04/10/2017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59375" cy="365125"/>
          </a:xfrm>
        </p:spPr>
        <p:txBody>
          <a:bodyPr/>
          <a:lstStyle/>
          <a:p>
            <a:fld id="{66E4E001-9F3F-C941-8D43-0DA1EBFAC786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14" y="6112422"/>
            <a:ext cx="1852664" cy="741066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7" y="5926373"/>
            <a:ext cx="1987758" cy="7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6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8036689" cy="1143000"/>
          </a:xfrm>
        </p:spPr>
        <p:txBody>
          <a:bodyPr/>
          <a:lstStyle>
            <a:lvl1pPr>
              <a:defRPr b="0" i="0">
                <a:latin typeface="Superclarendon Regular"/>
                <a:cs typeface="Superclarendon Regular"/>
              </a:defRPr>
            </a:lvl1pPr>
          </a:lstStyle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157" y="5966428"/>
            <a:ext cx="2392290" cy="891572"/>
          </a:xfrm>
          <a:prstGeom prst="rect">
            <a:avLst/>
          </a:prstGeom>
        </p:spPr>
      </p:pic>
      <p:pic>
        <p:nvPicPr>
          <p:cNvPr id="10" name="Picture 4" descr="C:\Users\paula.newton\AppData\Local\Microsoft\Windows\Temporary Internet Files\Content.Outlook\I7FPAF7Y\shutterstock_18327952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85" y="6236958"/>
            <a:ext cx="686518" cy="47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307940" y="6244274"/>
            <a:ext cx="800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Superclarendon Regular"/>
                <a:cs typeface="Superclarendon Regular"/>
              </a:rPr>
              <a:t>FIDUCEO has received funding from the European</a:t>
            </a:r>
            <a:r>
              <a:rPr lang="en-GB" sz="1200" baseline="0" dirty="0" smtClean="0">
                <a:latin typeface="Superclarendon Regular"/>
                <a:cs typeface="Superclarendon Regular"/>
              </a:rPr>
              <a:t> Union’s Horizon 2020 Programme for Research and Innovation, under Grant Agreement no. 638822</a:t>
            </a:r>
            <a:endParaRPr lang="en-GB" sz="1200" dirty="0">
              <a:latin typeface="Superclarendon Regular"/>
              <a:cs typeface="Superclarendon Regular"/>
            </a:endParaRPr>
          </a:p>
        </p:txBody>
      </p:sp>
      <p:pic>
        <p:nvPicPr>
          <p:cNvPr id="8" name="Picture 7" descr="UReading.jpe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620" y="451721"/>
            <a:ext cx="2270425" cy="74097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47776" y="6356350"/>
            <a:ext cx="1833623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04/10/2017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21420" cy="365125"/>
          </a:xfrm>
        </p:spPr>
        <p:txBody>
          <a:bodyPr/>
          <a:lstStyle/>
          <a:p>
            <a:fld id="{66E4E001-9F3F-C941-8D43-0DA1EBFAC786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36" y="6112422"/>
            <a:ext cx="1852664" cy="741066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7" y="5926373"/>
            <a:ext cx="1987758" cy="7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0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09822" y="6356350"/>
            <a:ext cx="1671577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04/10/2017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55331" cy="365125"/>
          </a:xfrm>
        </p:spPr>
        <p:txBody>
          <a:bodyPr/>
          <a:lstStyle/>
          <a:p>
            <a:fld id="{66E4E001-9F3F-C941-8D43-0DA1EBFAC786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36" y="6112422"/>
            <a:ext cx="1852664" cy="741066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9" y="5938315"/>
            <a:ext cx="1987758" cy="7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1909822" y="6356350"/>
            <a:ext cx="1671577" cy="365125"/>
          </a:xfrm>
        </p:spPr>
        <p:txBody>
          <a:bodyPr/>
          <a:lstStyle/>
          <a:p>
            <a:r>
              <a:rPr lang="en-US" smtClean="0"/>
              <a:t>04/10/2017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55331" cy="365125"/>
          </a:xfrm>
        </p:spPr>
        <p:txBody>
          <a:bodyPr/>
          <a:lstStyle/>
          <a:p>
            <a:fld id="{66E4E001-9F3F-C941-8D43-0DA1EBFAC786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36" y="6112422"/>
            <a:ext cx="1852664" cy="741066"/>
          </a:xfrm>
          <a:prstGeom prst="rect">
            <a:avLst/>
          </a:prstGeom>
        </p:spPr>
      </p:pic>
      <p:pic>
        <p:nvPicPr>
          <p:cNvPr id="10" name="Picture 9" descr="UReading.jpe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" y="6198345"/>
            <a:ext cx="1626345" cy="5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1909822" y="6356350"/>
            <a:ext cx="1671577" cy="365125"/>
          </a:xfrm>
        </p:spPr>
        <p:txBody>
          <a:bodyPr/>
          <a:lstStyle/>
          <a:p>
            <a:r>
              <a:rPr lang="en-US" smtClean="0"/>
              <a:t>04/10/2017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55331" cy="365125"/>
          </a:xfrm>
        </p:spPr>
        <p:txBody>
          <a:bodyPr/>
          <a:lstStyle/>
          <a:p>
            <a:fld id="{66E4E001-9F3F-C941-8D43-0DA1EBFAC786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36" y="6112422"/>
            <a:ext cx="1852664" cy="741066"/>
          </a:xfrm>
          <a:prstGeom prst="rect">
            <a:avLst/>
          </a:prstGeom>
        </p:spPr>
      </p:pic>
      <p:pic>
        <p:nvPicPr>
          <p:cNvPr id="9" name="Picture 8" descr="UReading.jpe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" y="6198345"/>
            <a:ext cx="1626345" cy="5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1909822" y="6356350"/>
            <a:ext cx="1671577" cy="365125"/>
          </a:xfrm>
        </p:spPr>
        <p:txBody>
          <a:bodyPr/>
          <a:lstStyle/>
          <a:p>
            <a:r>
              <a:rPr lang="en-US" smtClean="0"/>
              <a:t>04/10/2017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55331" cy="365125"/>
          </a:xfrm>
        </p:spPr>
        <p:txBody>
          <a:bodyPr/>
          <a:lstStyle/>
          <a:p>
            <a:fld id="{66E4E001-9F3F-C941-8D43-0DA1EBFAC786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36" y="6112422"/>
            <a:ext cx="1852664" cy="741066"/>
          </a:xfrm>
          <a:prstGeom prst="rect">
            <a:avLst/>
          </a:prstGeom>
        </p:spPr>
      </p:pic>
      <p:pic>
        <p:nvPicPr>
          <p:cNvPr id="12" name="Picture 11" descr="UReading.jpe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" y="6198345"/>
            <a:ext cx="1626345" cy="5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E001-9F3F-C941-8D43-0DA1EBFAC78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Superclarendon" charset="0"/>
          <a:cs typeface="Superclarendo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91117" y="1489060"/>
            <a:ext cx="10363200" cy="24800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</a:pPr>
            <a:r>
              <a:rPr lang="en-IE" sz="4000" dirty="0">
                <a:latin typeface="+mn-lt"/>
              </a:rPr>
              <a:t>Noise performance of </a:t>
            </a:r>
            <a:r>
              <a:rPr lang="en-IE" sz="4000" dirty="0" smtClean="0">
                <a:latin typeface="+mn-lt"/>
              </a:rPr>
              <a:t>microwave humidity </a:t>
            </a:r>
            <a:r>
              <a:rPr lang="en-IE" sz="4000" dirty="0">
                <a:latin typeface="+mn-lt"/>
              </a:rPr>
              <a:t>sounders over their life time</a:t>
            </a:r>
            <a:r>
              <a:rPr lang="en-IE" sz="3600" dirty="0" smtClean="0">
                <a:latin typeface="+mn-lt"/>
              </a:rPr>
              <a:t/>
            </a:r>
            <a:br>
              <a:rPr lang="en-IE" sz="3600" dirty="0" smtClean="0">
                <a:latin typeface="+mn-lt"/>
              </a:rPr>
            </a:br>
            <a:r>
              <a:rPr lang="en-IE" sz="3600" dirty="0" smtClean="0">
                <a:latin typeface="+mn-lt"/>
              </a:rPr>
              <a:t/>
            </a:r>
            <a:br>
              <a:rPr lang="en-IE" sz="3600" dirty="0" smtClean="0">
                <a:latin typeface="+mn-lt"/>
              </a:rPr>
            </a:br>
            <a:r>
              <a:rPr lang="en-IE" sz="2400" dirty="0" smtClean="0">
                <a:solidFill>
                  <a:srgbClr val="7F7F7F"/>
                </a:solidFill>
                <a:latin typeface="+mn-lt"/>
              </a:rPr>
              <a:t>Imke Hans</a:t>
            </a:r>
            <a:r>
              <a:rPr lang="en-IE" sz="2400" dirty="0">
                <a:solidFill>
                  <a:srgbClr val="7F7F7F"/>
                </a:solidFill>
                <a:latin typeface="+mn-lt"/>
              </a:rPr>
              <a:t/>
            </a:r>
            <a:br>
              <a:rPr lang="en-IE" sz="2400" dirty="0">
                <a:solidFill>
                  <a:srgbClr val="7F7F7F"/>
                </a:solidFill>
                <a:latin typeface="+mn-lt"/>
              </a:rPr>
            </a:b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Universität Hamburg</a:t>
            </a:r>
            <a:r>
              <a:rPr lang="en-IE" sz="2400" dirty="0" smtClean="0">
                <a:latin typeface="+mn-lt"/>
              </a:rPr>
              <a:t/>
            </a:r>
            <a:br>
              <a:rPr lang="en-IE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96717" y="4048460"/>
            <a:ext cx="9161716" cy="1932631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>
                <a:latin typeface="+mn-lt"/>
              </a:rPr>
              <a:t>Imke </a:t>
            </a:r>
            <a:r>
              <a:rPr lang="en-US" sz="2400" dirty="0" smtClean="0">
                <a:latin typeface="+mn-lt"/>
              </a:rPr>
              <a:t>Hans</a:t>
            </a:r>
            <a:r>
              <a:rPr lang="en-US" sz="2400" baseline="30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, Martin </a:t>
            </a:r>
            <a:r>
              <a:rPr lang="en-US" sz="2400" dirty="0">
                <a:latin typeface="+mn-lt"/>
              </a:rPr>
              <a:t>Burgdorf</a:t>
            </a:r>
            <a:r>
              <a:rPr lang="en-US" sz="2400" baseline="30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Viju</a:t>
            </a:r>
            <a:r>
              <a:rPr lang="en-US" sz="2400" dirty="0">
                <a:latin typeface="+mn-lt"/>
              </a:rPr>
              <a:t> O. John</a:t>
            </a:r>
            <a:r>
              <a:rPr lang="en-US" sz="2400" baseline="30000" dirty="0">
                <a:latin typeface="+mn-lt"/>
              </a:rPr>
              <a:t>2,3</a:t>
            </a:r>
            <a:r>
              <a:rPr lang="en-US" sz="2400" dirty="0">
                <a:latin typeface="+mn-lt"/>
              </a:rPr>
              <a:t>, Jonathan Mittaz</a:t>
            </a:r>
            <a:r>
              <a:rPr lang="en-US" sz="2400" baseline="30000" dirty="0">
                <a:latin typeface="+mn-lt"/>
              </a:rPr>
              <a:t>4,5</a:t>
            </a:r>
            <a:r>
              <a:rPr lang="en-US" sz="2400" dirty="0">
                <a:latin typeface="+mn-lt"/>
              </a:rPr>
              <a:t>, and Stefan A. Buehler</a:t>
            </a:r>
            <a:r>
              <a:rPr lang="en-US" sz="2400" baseline="30000" dirty="0">
                <a:latin typeface="+mn-lt"/>
              </a:rPr>
              <a:t>1</a:t>
            </a:r>
          </a:p>
          <a:p>
            <a:r>
              <a:rPr lang="en-US" sz="2400" dirty="0">
                <a:latin typeface="+mn-lt"/>
              </a:rPr>
              <a:t>1 </a:t>
            </a:r>
            <a:r>
              <a:rPr lang="en-US" sz="2400" dirty="0" err="1">
                <a:latin typeface="+mn-lt"/>
              </a:rPr>
              <a:t>Meteorologisches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Institut</a:t>
            </a:r>
            <a:r>
              <a:rPr lang="en-US" sz="2400" dirty="0">
                <a:latin typeface="+mn-lt"/>
              </a:rPr>
              <a:t>, Centrum </a:t>
            </a:r>
            <a:r>
              <a:rPr lang="en-US" sz="2400" dirty="0" err="1">
                <a:latin typeface="+mn-lt"/>
              </a:rPr>
              <a:t>für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Erdsystem</a:t>
            </a:r>
            <a:r>
              <a:rPr lang="en-US" sz="2400" dirty="0">
                <a:latin typeface="+mn-lt"/>
              </a:rPr>
              <a:t>- und </a:t>
            </a:r>
            <a:r>
              <a:rPr lang="en-US" sz="2400" dirty="0" err="1">
                <a:latin typeface="+mn-lt"/>
              </a:rPr>
              <a:t>Nachhaltigkeitsforschung</a:t>
            </a:r>
            <a:r>
              <a:rPr lang="en-US" sz="2400" dirty="0">
                <a:latin typeface="+mn-lt"/>
              </a:rPr>
              <a:t> (CEN)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Universität</a:t>
            </a:r>
            <a:r>
              <a:rPr lang="en-US" sz="2400" dirty="0" smtClean="0">
                <a:latin typeface="+mn-lt"/>
              </a:rPr>
              <a:t> Hamburg</a:t>
            </a: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2 EUMETSAT, Darmstadt</a:t>
            </a:r>
          </a:p>
          <a:p>
            <a:r>
              <a:rPr lang="en-US" sz="2400" dirty="0" smtClean="0">
                <a:latin typeface="+mn-lt"/>
              </a:rPr>
              <a:t>3 </a:t>
            </a:r>
            <a:r>
              <a:rPr lang="en-US" sz="2400" dirty="0">
                <a:latin typeface="+mn-lt"/>
              </a:rPr>
              <a:t>Met Office Hadley Centre, </a:t>
            </a:r>
            <a:r>
              <a:rPr lang="en-US" sz="2400" dirty="0" smtClean="0">
                <a:latin typeface="+mn-lt"/>
              </a:rPr>
              <a:t>Exeter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United </a:t>
            </a:r>
            <a:r>
              <a:rPr lang="en-US" sz="2400" dirty="0">
                <a:latin typeface="+mn-lt"/>
              </a:rPr>
              <a:t>Kingdom</a:t>
            </a:r>
          </a:p>
          <a:p>
            <a:r>
              <a:rPr lang="en-US" sz="2400" dirty="0">
                <a:latin typeface="+mn-lt"/>
              </a:rPr>
              <a:t>4 Department of Meteorology, University of Reading, </a:t>
            </a:r>
            <a:r>
              <a:rPr lang="en-US" sz="2400" dirty="0" smtClean="0">
                <a:latin typeface="+mn-lt"/>
              </a:rPr>
              <a:t>Reading, </a:t>
            </a:r>
            <a:r>
              <a:rPr lang="en-US" sz="2400" dirty="0">
                <a:latin typeface="+mn-lt"/>
              </a:rPr>
              <a:t>UK</a:t>
            </a:r>
          </a:p>
          <a:p>
            <a:r>
              <a:rPr lang="en-US" sz="2400" dirty="0">
                <a:latin typeface="+mn-lt"/>
              </a:rPr>
              <a:t>5 National Physical Laboratory, </a:t>
            </a:r>
            <a:r>
              <a:rPr lang="en-US" sz="2400" dirty="0" err="1" smtClean="0">
                <a:latin typeface="+mn-lt"/>
              </a:rPr>
              <a:t>Teddington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UK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2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71971" y="6356350"/>
            <a:ext cx="1717875" cy="365125"/>
          </a:xfrm>
        </p:spPr>
        <p:txBody>
          <a:bodyPr/>
          <a:lstStyle/>
          <a:p>
            <a:pPr algn="r">
              <a:defRPr/>
            </a:pPr>
            <a:fld id="{DA28AC38-E0E8-49D7-B2FE-71FD7C42C09E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1660" y="3531682"/>
            <a:ext cx="3729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863524" y="6356350"/>
            <a:ext cx="1717875" cy="365125"/>
          </a:xfrm>
        </p:spPr>
        <p:txBody>
          <a:bodyPr/>
          <a:lstStyle/>
          <a:p>
            <a:r>
              <a:rPr lang="en-US" dirty="0" smtClean="0"/>
              <a:t>04/10/2017</a:t>
            </a:r>
          </a:p>
        </p:txBody>
      </p:sp>
    </p:spTree>
    <p:extLst>
      <p:ext uri="{BB962C8B-B14F-4D97-AF65-F5344CB8AC3E}">
        <p14:creationId xmlns:p14="http://schemas.microsoft.com/office/powerpoint/2010/main" val="42557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Back up slides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9200" y="6400800"/>
            <a:ext cx="28448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Scene </a:t>
            </a:r>
            <a:r>
              <a:rPr lang="en-US" sz="2800" b="1" dirty="0" err="1" smtClean="0"/>
              <a:t>NEdT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Rescaling for scene </a:t>
            </a:r>
            <a:r>
              <a:rPr lang="en-US" sz="2400" dirty="0" err="1" smtClean="0"/>
              <a:t>NEdT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37952" y="6367690"/>
            <a:ext cx="1717875" cy="365125"/>
          </a:xfrm>
        </p:spPr>
        <p:txBody>
          <a:bodyPr/>
          <a:lstStyle/>
          <a:p>
            <a:pPr algn="r">
              <a:defRPr/>
            </a:pPr>
            <a:fld id="{DA28AC38-E0E8-49D7-B2FE-71FD7C42C09E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formula_NEdT_sce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>
          <a:xfrm>
            <a:off x="957102" y="2231375"/>
            <a:ext cx="5249334" cy="126940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63524" y="6367690"/>
            <a:ext cx="1717875" cy="365125"/>
          </a:xfrm>
        </p:spPr>
        <p:txBody>
          <a:bodyPr/>
          <a:lstStyle/>
          <a:p>
            <a:r>
              <a:rPr lang="en-US" dirty="0" smtClean="0"/>
              <a:t>04/10/2017</a:t>
            </a:r>
          </a:p>
        </p:txBody>
      </p:sp>
    </p:spTree>
    <p:extLst>
      <p:ext uri="{BB962C8B-B14F-4D97-AF65-F5344CB8AC3E}">
        <p14:creationId xmlns:p14="http://schemas.microsoft.com/office/powerpoint/2010/main" val="11136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Gain decrease -  evolution of counts Channel 3 AMSUB NOAA16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291" y="6353073"/>
            <a:ext cx="1717875" cy="365125"/>
          </a:xfrm>
        </p:spPr>
        <p:txBody>
          <a:bodyPr/>
          <a:lstStyle/>
          <a:p>
            <a:pPr algn="r">
              <a:defRPr/>
            </a:pPr>
            <a:fld id="{DA28AC38-E0E8-49D7-B2FE-71FD7C42C09E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noaa16_amsub_MeanCounts_4_OBCTandDSVviews_date2007_01_01to2011_12_30channel3_ZOO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r="8816"/>
          <a:stretch/>
        </p:blipFill>
        <p:spPr>
          <a:xfrm>
            <a:off x="323943" y="1191213"/>
            <a:ext cx="11562579" cy="48812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863524" y="6353073"/>
            <a:ext cx="1717875" cy="365125"/>
          </a:xfrm>
        </p:spPr>
        <p:txBody>
          <a:bodyPr/>
          <a:lstStyle/>
          <a:p>
            <a:r>
              <a:rPr lang="en-US" dirty="0" smtClean="0"/>
              <a:t>04/10/2017</a:t>
            </a:r>
          </a:p>
        </p:txBody>
      </p:sp>
    </p:spTree>
    <p:extLst>
      <p:ext uri="{BB962C8B-B14F-4D97-AF65-F5344CB8AC3E}">
        <p14:creationId xmlns:p14="http://schemas.microsoft.com/office/powerpoint/2010/main" val="34365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Gain decrease -  evolution of counts Channel 3 </a:t>
            </a:r>
            <a:r>
              <a:rPr lang="en-US" sz="2800" b="1" dirty="0" smtClean="0"/>
              <a:t>MHS NOAA19</a:t>
            </a:r>
            <a:endParaRPr lang="en-US" sz="2800" dirty="0"/>
          </a:p>
        </p:txBody>
      </p:sp>
      <p:pic>
        <p:nvPicPr>
          <p:cNvPr id="4" name="Content Placeholder 3" descr="noaa19_mhs_MeanCounts_4_OBCTandDSVviews_date2009_04_01to2010_12_29channel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8492"/>
          <a:stretch/>
        </p:blipFill>
        <p:spPr>
          <a:xfrm>
            <a:off x="464020" y="1214398"/>
            <a:ext cx="11078836" cy="471888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001-9F3F-C941-8D43-0DA1EBFAC786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2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DSV count noise</a:t>
            </a:r>
            <a:r>
              <a:rPr lang="en-US" sz="2800" b="1" dirty="0"/>
              <a:t> </a:t>
            </a:r>
            <a:r>
              <a:rPr lang="en-US" sz="2800" b="1" dirty="0" smtClean="0"/>
              <a:t>spectrum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71972" y="6356350"/>
            <a:ext cx="1717875" cy="365125"/>
          </a:xfrm>
        </p:spPr>
        <p:txBody>
          <a:bodyPr/>
          <a:lstStyle/>
          <a:p>
            <a:pPr algn="r">
              <a:defRPr/>
            </a:pPr>
            <a:fld id="{DA28AC38-E0E8-49D7-B2FE-71FD7C42C09E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fig0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8213"/>
          <a:stretch/>
        </p:blipFill>
        <p:spPr>
          <a:xfrm>
            <a:off x="1303131" y="1500238"/>
            <a:ext cx="9224985" cy="2850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247" y="4649305"/>
            <a:ext cx="9364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Noise spectrum calculated with bias function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Ch2 has pink noise component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Ch3 has stronger pink noise component in 2006 than in 2003</a:t>
            </a:r>
          </a:p>
        </p:txBody>
      </p:sp>
      <p:pic>
        <p:nvPicPr>
          <p:cNvPr id="9" name="Picture 8" descr="Bias_function_formul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b="9615"/>
          <a:stretch/>
        </p:blipFill>
        <p:spPr>
          <a:xfrm>
            <a:off x="6158579" y="4649305"/>
            <a:ext cx="1969421" cy="5190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863524" y="6356350"/>
            <a:ext cx="1717875" cy="365125"/>
          </a:xfrm>
        </p:spPr>
        <p:txBody>
          <a:bodyPr/>
          <a:lstStyle/>
          <a:p>
            <a:r>
              <a:rPr lang="en-US" dirty="0" smtClean="0"/>
              <a:t>04/10/2017</a:t>
            </a:r>
          </a:p>
        </p:txBody>
      </p:sp>
    </p:spTree>
    <p:extLst>
      <p:ext uri="{BB962C8B-B14F-4D97-AF65-F5344CB8AC3E}">
        <p14:creationId xmlns:p14="http://schemas.microsoft.com/office/powerpoint/2010/main" val="38532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187" y="252550"/>
            <a:ext cx="6590748" cy="1143000"/>
          </a:xfrm>
        </p:spPr>
        <p:txBody>
          <a:bodyPr/>
          <a:lstStyle/>
          <a:p>
            <a:r>
              <a:rPr lang="en-US" sz="2800" b="1" dirty="0" smtClean="0"/>
              <a:t>DSV count noise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6614" y="6340479"/>
            <a:ext cx="1717875" cy="365125"/>
          </a:xfrm>
        </p:spPr>
        <p:txBody>
          <a:bodyPr/>
          <a:lstStyle/>
          <a:p>
            <a:pPr algn="r">
              <a:defRPr/>
            </a:pPr>
            <a:fld id="{DA28AC38-E0E8-49D7-B2FE-71FD7C42C09E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N17_count_noi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5084" b="1450"/>
          <a:stretch/>
        </p:blipFill>
        <p:spPr>
          <a:xfrm>
            <a:off x="5856879" y="197335"/>
            <a:ext cx="4980455" cy="6124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1914" y="1778000"/>
            <a:ext cx="453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Ch2: inter-pixel-method too 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Ch3: in 2006, when pink noise stronger, inter-pixel-method too low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863524" y="6321702"/>
            <a:ext cx="1717875" cy="365125"/>
          </a:xfrm>
        </p:spPr>
        <p:txBody>
          <a:bodyPr/>
          <a:lstStyle/>
          <a:p>
            <a:r>
              <a:rPr lang="en-US" dirty="0" smtClean="0"/>
              <a:t>04/10/2017</a:t>
            </a:r>
          </a:p>
        </p:txBody>
      </p:sp>
    </p:spTree>
    <p:extLst>
      <p:ext uri="{BB962C8B-B14F-4D97-AF65-F5344CB8AC3E}">
        <p14:creationId xmlns:p14="http://schemas.microsoft.com/office/powerpoint/2010/main" val="19394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How does the </a:t>
            </a:r>
            <a:r>
              <a:rPr lang="en-US" sz="2400" u="sng" dirty="0">
                <a:solidFill>
                  <a:srgbClr val="800000"/>
                </a:solidFill>
              </a:rPr>
              <a:t>noise</a:t>
            </a:r>
            <a:r>
              <a:rPr lang="en-US" sz="2400" dirty="0"/>
              <a:t> of the </a:t>
            </a:r>
            <a:r>
              <a:rPr lang="en-US" sz="2400" u="sng" dirty="0">
                <a:solidFill>
                  <a:srgbClr val="000090"/>
                </a:solidFill>
              </a:rPr>
              <a:t>MW instruments </a:t>
            </a:r>
            <a:r>
              <a:rPr lang="en-US" sz="2400" dirty="0"/>
              <a:t>SSMT2, AMSUB and </a:t>
            </a:r>
            <a:r>
              <a:rPr lang="en-US" sz="2400" dirty="0" smtClean="0"/>
              <a:t>MHS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sz="2400" u="sng" dirty="0">
                <a:solidFill>
                  <a:srgbClr val="008000"/>
                </a:solidFill>
              </a:rPr>
              <a:t>evolve over their life </a:t>
            </a:r>
            <a:r>
              <a:rPr lang="en-US" sz="2400" u="sng" dirty="0" smtClean="0">
                <a:solidFill>
                  <a:srgbClr val="008000"/>
                </a:solidFill>
              </a:rPr>
              <a:t>time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000" dirty="0" smtClean="0"/>
              <a:t>New aspects in</a:t>
            </a:r>
            <a:endParaRPr lang="en-US" sz="2000" dirty="0"/>
          </a:p>
          <a:p>
            <a:r>
              <a:rPr lang="en-US" sz="2000" dirty="0">
                <a:solidFill>
                  <a:srgbClr val="800000"/>
                </a:solidFill>
              </a:rPr>
              <a:t>Noise: </a:t>
            </a:r>
            <a:r>
              <a:rPr lang="en-US" sz="2000" dirty="0"/>
              <a:t>Definition and calculation using Allan Deviation</a:t>
            </a:r>
          </a:p>
          <a:p>
            <a:r>
              <a:rPr lang="en-US" sz="2000" dirty="0">
                <a:solidFill>
                  <a:srgbClr val="000090"/>
                </a:solidFill>
              </a:rPr>
              <a:t>MW instruments: </a:t>
            </a:r>
            <a:r>
              <a:rPr lang="en-US" sz="2000" dirty="0"/>
              <a:t>individual </a:t>
            </a:r>
            <a:r>
              <a:rPr lang="en-US" sz="2000" dirty="0" smtClean="0"/>
              <a:t>instruments of SSMT2, AMSUB, MHS </a:t>
            </a:r>
            <a:r>
              <a:rPr lang="en-US" sz="2000" dirty="0"/>
              <a:t>on all platforms</a:t>
            </a:r>
          </a:p>
          <a:p>
            <a:r>
              <a:rPr lang="en-US" sz="2000" dirty="0">
                <a:solidFill>
                  <a:srgbClr val="008000"/>
                </a:solidFill>
              </a:rPr>
              <a:t>Evolution:</a:t>
            </a:r>
            <a:r>
              <a:rPr lang="en-US" sz="2000" dirty="0"/>
              <a:t> assessment over whole life </a:t>
            </a:r>
            <a:r>
              <a:rPr lang="en-US" sz="2000" dirty="0" smtClean="0"/>
              <a:t>time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 goals</a:t>
            </a:r>
          </a:p>
          <a:p>
            <a:pPr lvl="1"/>
            <a:r>
              <a:rPr lang="en-US" sz="2000" dirty="0">
                <a:sym typeface="Wingdings"/>
              </a:rPr>
              <a:t>overview of usable data</a:t>
            </a:r>
          </a:p>
          <a:p>
            <a:pPr lvl="1"/>
            <a:r>
              <a:rPr lang="en-US" sz="2000" dirty="0">
                <a:sym typeface="Wingdings"/>
              </a:rPr>
              <a:t>insight to known issue</a:t>
            </a:r>
          </a:p>
          <a:p>
            <a:pPr lvl="1"/>
            <a:r>
              <a:rPr lang="en-US" sz="2000" dirty="0">
                <a:sym typeface="Wingdings"/>
              </a:rPr>
              <a:t>input for uncertainty budget of new FIDUCEO FCDR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71968" y="6356350"/>
            <a:ext cx="1717875" cy="365125"/>
          </a:xfrm>
        </p:spPr>
        <p:txBody>
          <a:bodyPr/>
          <a:lstStyle/>
          <a:p>
            <a:pPr algn="r">
              <a:defRPr/>
            </a:pPr>
            <a:fld id="{DA28AC38-E0E8-49D7-B2FE-71FD7C42C09E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63525" y="6337257"/>
            <a:ext cx="1717875" cy="365125"/>
          </a:xfrm>
        </p:spPr>
        <p:txBody>
          <a:bodyPr/>
          <a:lstStyle/>
          <a:p>
            <a:r>
              <a:rPr lang="en-US" smtClean="0"/>
              <a:t>04/10/2017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4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/>
              <a:t>Method: Noise definition and </a:t>
            </a:r>
            <a:r>
              <a:rPr lang="en-US" sz="2800" dirty="0" smtClean="0"/>
              <a:t>calculation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/>
              <a:t>Main results</a:t>
            </a:r>
          </a:p>
          <a:p>
            <a:pPr marL="914400" lvl="1" indent="-514350">
              <a:buClrTx/>
              <a:buFont typeface="+mj-lt"/>
              <a:buAutoNum type="alphaLcPeriod"/>
            </a:pPr>
            <a:r>
              <a:rPr lang="en-US" sz="2400" dirty="0"/>
              <a:t>Noise Evolution and usable data</a:t>
            </a:r>
          </a:p>
          <a:p>
            <a:pPr marL="914400" lvl="1" indent="-514350">
              <a:buClrTx/>
              <a:buFont typeface="+mj-lt"/>
              <a:buAutoNum type="alphaLcPeriod"/>
            </a:pPr>
            <a:r>
              <a:rPr lang="en-US" sz="2400" dirty="0"/>
              <a:t>Insight to known issue: AMSU-B N16 bias </a:t>
            </a:r>
            <a:r>
              <a:rPr lang="en-US" sz="2400" dirty="0" err="1"/>
              <a:t>vs</a:t>
            </a:r>
            <a:r>
              <a:rPr lang="en-US" sz="2400" dirty="0"/>
              <a:t> other instruments</a:t>
            </a:r>
          </a:p>
          <a:p>
            <a:pPr marL="914400" lvl="1" indent="-514350">
              <a:buClrTx/>
              <a:buFont typeface="+mj-lt"/>
              <a:buAutoNum type="alphaLcPeriod"/>
            </a:pPr>
            <a:r>
              <a:rPr lang="en-US" sz="2400" dirty="0"/>
              <a:t>Input for uncertainty budget in </a:t>
            </a:r>
            <a:r>
              <a:rPr lang="en-US" sz="2400" dirty="0" smtClean="0"/>
              <a:t>FCDR</a:t>
            </a:r>
          </a:p>
          <a:p>
            <a:pPr marL="857250" lvl="1" indent="-457200">
              <a:buFont typeface="+mj-lt"/>
              <a:buAutoNum type="alphaLcPeriod"/>
            </a:pPr>
            <a:endParaRPr lang="en-US" sz="24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8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Method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4995" y="1258023"/>
            <a:ext cx="5386917" cy="639762"/>
          </a:xfrm>
        </p:spPr>
        <p:txBody>
          <a:bodyPr/>
          <a:lstStyle/>
          <a:p>
            <a:r>
              <a:rPr lang="en-US" dirty="0" smtClean="0"/>
              <a:t>Noise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953" y="2013242"/>
            <a:ext cx="5498296" cy="4046374"/>
          </a:xfrm>
        </p:spPr>
        <p:txBody>
          <a:bodyPr/>
          <a:lstStyle/>
          <a:p>
            <a:r>
              <a:rPr lang="en-US" sz="2000" dirty="0" smtClean="0"/>
              <a:t>“count noise”: Fluctuations in instrumental counts: 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Deep space view (DSV)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View of the internal warm calibration target (IWCT)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sz="2000" dirty="0"/>
              <a:t>Noise Equivalent Differential Temperature (</a:t>
            </a:r>
            <a:r>
              <a:rPr lang="en-US" sz="2000" dirty="0" err="1"/>
              <a:t>NEdT</a:t>
            </a:r>
            <a:r>
              <a:rPr lang="en-US" sz="2000" dirty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From DSV counts: “cold </a:t>
            </a:r>
            <a:r>
              <a:rPr lang="en-US" sz="1800" dirty="0" err="1"/>
              <a:t>NEdT</a:t>
            </a:r>
            <a:r>
              <a:rPr lang="en-US" sz="1800" dirty="0"/>
              <a:t>”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From IWCT counts: “warm </a:t>
            </a:r>
            <a:r>
              <a:rPr lang="en-US" sz="1800" dirty="0" err="1"/>
              <a:t>NEdT</a:t>
            </a:r>
            <a:r>
              <a:rPr lang="en-US" sz="1800" dirty="0"/>
              <a:t>”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Rescaling to “scene </a:t>
            </a:r>
            <a:r>
              <a:rPr lang="en-US" sz="1800" dirty="0" err="1"/>
              <a:t>NEdT</a:t>
            </a:r>
            <a:r>
              <a:rPr lang="en-US" sz="1800" dirty="0"/>
              <a:t>”</a:t>
            </a:r>
          </a:p>
          <a:p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58023"/>
            <a:ext cx="5389033" cy="639762"/>
          </a:xfrm>
        </p:spPr>
        <p:txBody>
          <a:bodyPr/>
          <a:lstStyle/>
          <a:p>
            <a:r>
              <a:rPr lang="en-US" dirty="0" smtClean="0"/>
              <a:t>Noise calculation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157" y="2013241"/>
            <a:ext cx="5389033" cy="40749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Allan Deviation: inter-</a:t>
            </a:r>
            <a:r>
              <a:rPr lang="en-US" sz="2000" dirty="0" err="1" smtClean="0"/>
              <a:t>scanline</a:t>
            </a:r>
            <a:r>
              <a:rPr lang="en-US" sz="2000" dirty="0" smtClean="0"/>
              <a:t>-wise, on each calibration view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Advantage: not sensitive to orbital variations</a:t>
            </a:r>
          </a:p>
          <a:p>
            <a:endParaRPr lang="en-US" sz="1050" dirty="0" smtClean="0"/>
          </a:p>
          <a:p>
            <a:r>
              <a:rPr lang="en-US" sz="2000" dirty="0" smtClean="0"/>
              <a:t>Scaling </a:t>
            </a:r>
            <a:r>
              <a:rPr lang="en-US" sz="2000" dirty="0"/>
              <a:t>of count noise to </a:t>
            </a:r>
            <a:r>
              <a:rPr lang="en-US" sz="2000" dirty="0" smtClean="0"/>
              <a:t>Temperature </a:t>
            </a:r>
            <a:r>
              <a:rPr lang="en-US" sz="2000" dirty="0" err="1" smtClean="0"/>
              <a:t>NEdT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formula_NEdT_DSV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2" b="44626"/>
          <a:stretch/>
        </p:blipFill>
        <p:spPr>
          <a:xfrm>
            <a:off x="6224157" y="4828428"/>
            <a:ext cx="4266228" cy="658076"/>
          </a:xfrm>
          <a:prstGeom prst="rect">
            <a:avLst/>
          </a:prstGeom>
        </p:spPr>
      </p:pic>
      <p:pic>
        <p:nvPicPr>
          <p:cNvPr id="12" name="Picture 11" descr="formula_count_noise_DSV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2" b="43293"/>
          <a:stretch/>
        </p:blipFill>
        <p:spPr>
          <a:xfrm>
            <a:off x="6193368" y="2635852"/>
            <a:ext cx="4147060" cy="72062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001-9F3F-C941-8D43-0DA1EBFAC786}" type="slidenum">
              <a:rPr lang="en-US" smtClean="0"/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3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2.a. Noise evolution</a:t>
            </a:r>
            <a:r>
              <a:rPr lang="en-US" dirty="0"/>
              <a:t> </a:t>
            </a:r>
            <a:r>
              <a:rPr lang="en-US" dirty="0" smtClean="0"/>
              <a:t>and usable data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1079543" y="1160468"/>
            <a:ext cx="4324479" cy="47830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DSV Count noise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208656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110364" y="1149361"/>
            <a:ext cx="5389033" cy="47830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Cold </a:t>
            </a:r>
            <a:r>
              <a:rPr lang="en-US" sz="2000" dirty="0" err="1" smtClean="0"/>
              <a:t>NEdT</a:t>
            </a:r>
            <a:endParaRPr lang="en-US" sz="2000" dirty="0"/>
          </a:p>
        </p:txBody>
      </p:sp>
      <p:pic>
        <p:nvPicPr>
          <p:cNvPr id="4" name="Picture 3" descr="fig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4" t="49594" r="37875" b="9628"/>
          <a:stretch/>
        </p:blipFill>
        <p:spPr>
          <a:xfrm rot="5400000">
            <a:off x="2312808" y="356464"/>
            <a:ext cx="1936099" cy="4565759"/>
          </a:xfrm>
          <a:prstGeom prst="rect">
            <a:avLst/>
          </a:prstGeom>
        </p:spPr>
      </p:pic>
      <p:pic>
        <p:nvPicPr>
          <p:cNvPr id="5" name="Picture 4" descr="fig0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 t="49522" r="36655" b="7722"/>
          <a:stretch/>
        </p:blipFill>
        <p:spPr>
          <a:xfrm rot="5400000">
            <a:off x="7687048" y="270100"/>
            <a:ext cx="1996976" cy="4804232"/>
          </a:xfrm>
          <a:prstGeom prst="rect">
            <a:avLst/>
          </a:prstGeom>
        </p:spPr>
      </p:pic>
      <p:pic>
        <p:nvPicPr>
          <p:cNvPr id="6" name="Picture 5" descr="fig0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4" t="20517" r="8271" b="65637"/>
          <a:stretch/>
        </p:blipFill>
        <p:spPr>
          <a:xfrm rot="5400000">
            <a:off x="8746025" y="4034725"/>
            <a:ext cx="2101352" cy="1746146"/>
          </a:xfrm>
          <a:prstGeom prst="rect">
            <a:avLst/>
          </a:prstGeom>
        </p:spPr>
      </p:pic>
      <p:pic>
        <p:nvPicPr>
          <p:cNvPr id="7" name="Picture 6" descr="fig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t="90318" r="29133" b="6877"/>
          <a:stretch/>
        </p:blipFill>
        <p:spPr>
          <a:xfrm rot="5400000">
            <a:off x="-330072" y="2480595"/>
            <a:ext cx="2395128" cy="28817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97978" y="3906591"/>
            <a:ext cx="88678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/>
              <a:t>Behaviour</a:t>
            </a:r>
            <a:r>
              <a:rPr lang="en-US" sz="2000" dirty="0"/>
              <a:t> of Count noise and </a:t>
            </a:r>
            <a:r>
              <a:rPr lang="en-US" sz="2000" dirty="0" err="1" smtClean="0"/>
              <a:t>NEdT</a:t>
            </a:r>
            <a:r>
              <a:rPr lang="en-US" sz="2000" dirty="0" smtClean="0"/>
              <a:t>:</a:t>
            </a:r>
            <a:endParaRPr lang="en-US" sz="2000" dirty="0"/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Changes in count noise </a:t>
            </a:r>
            <a:r>
              <a:rPr lang="en-US" dirty="0" smtClean="0">
                <a:sym typeface="Wingdings"/>
              </a:rPr>
              <a:t> changes in </a:t>
            </a:r>
            <a:r>
              <a:rPr lang="en-US" dirty="0" err="1" smtClean="0">
                <a:sym typeface="Wingdings"/>
              </a:rPr>
              <a:t>NEdT</a:t>
            </a:r>
            <a:endParaRPr lang="en-US" dirty="0"/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But: </a:t>
            </a:r>
            <a:r>
              <a:rPr lang="en-US" dirty="0" err="1" smtClean="0"/>
              <a:t>NEdT</a:t>
            </a:r>
            <a:r>
              <a:rPr lang="en-US" dirty="0" smtClean="0"/>
              <a:t> also reflects changes </a:t>
            </a:r>
            <a:r>
              <a:rPr lang="en-US" dirty="0"/>
              <a:t>in </a:t>
            </a:r>
            <a:r>
              <a:rPr lang="en-US" dirty="0" smtClean="0"/>
              <a:t>gain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Evolution different for instruments and channels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e.g</a:t>
            </a:r>
            <a:r>
              <a:rPr lang="en-US" dirty="0">
                <a:sym typeface="Wingdings"/>
              </a:rPr>
              <a:t>. </a:t>
            </a:r>
            <a:r>
              <a:rPr lang="en-US" dirty="0" smtClean="0">
                <a:sym typeface="Wingdings"/>
              </a:rPr>
              <a:t>strong </a:t>
            </a:r>
            <a:r>
              <a:rPr lang="en-US" dirty="0">
                <a:sym typeface="Wingdings"/>
              </a:rPr>
              <a:t>degradation of </a:t>
            </a:r>
            <a:r>
              <a:rPr lang="en-US" dirty="0" smtClean="0">
                <a:sym typeface="Wingdings"/>
              </a:rPr>
              <a:t>NOAA15, </a:t>
            </a:r>
            <a:r>
              <a:rPr lang="en-US" dirty="0">
                <a:sym typeface="Wingdings"/>
              </a:rPr>
              <a:t>16 in </a:t>
            </a:r>
            <a:r>
              <a:rPr lang="en-US" dirty="0" smtClean="0">
                <a:sym typeface="Wingdings"/>
              </a:rPr>
              <a:t>Ch3 </a:t>
            </a:r>
            <a:r>
              <a:rPr lang="en-US" dirty="0" err="1" smtClean="0">
                <a:sym typeface="Wingdings"/>
              </a:rPr>
              <a:t>NEdT</a:t>
            </a:r>
            <a:endParaRPr lang="en-US" dirty="0">
              <a:sym typeface="Wingdings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on </a:t>
            </a:r>
            <a:r>
              <a:rPr lang="en-US" dirty="0">
                <a:sym typeface="Wingdings"/>
              </a:rPr>
              <a:t>METOP-B: Very stable count noise and </a:t>
            </a:r>
            <a:r>
              <a:rPr lang="en-US" dirty="0" err="1">
                <a:sym typeface="Wingdings"/>
              </a:rPr>
              <a:t>NEdT</a:t>
            </a:r>
            <a:r>
              <a:rPr lang="en-US" dirty="0">
                <a:sym typeface="Wingdings"/>
              </a:rPr>
              <a:t> </a:t>
            </a:r>
            <a:endParaRPr lang="en-US" dirty="0" smtClean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dirty="0" smtClean="0">
              <a:sym typeface="Wingding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001-9F3F-C941-8D43-0DA1EBFAC786}" type="slidenum">
              <a:rPr lang="en-US" smtClean="0"/>
              <a:t>5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3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2.a. Noise evolution</a:t>
            </a:r>
            <a:r>
              <a:rPr lang="en-US" dirty="0"/>
              <a:t> </a:t>
            </a:r>
            <a:r>
              <a:rPr lang="en-US" dirty="0" smtClean="0"/>
              <a:t>and usable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5379" y="1673958"/>
            <a:ext cx="3188405" cy="93207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/>
              </a:rPr>
              <a:t>Usable </a:t>
            </a:r>
            <a:r>
              <a:rPr lang="en-US" sz="2000" dirty="0">
                <a:sym typeface="Wingdings"/>
              </a:rPr>
              <a:t>data: </a:t>
            </a:r>
            <a:endParaRPr lang="en-US" sz="2000" dirty="0" smtClean="0"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e.g</a:t>
            </a:r>
            <a:r>
              <a:rPr lang="en-US" sz="2000" dirty="0">
                <a:sym typeface="Wingdings"/>
              </a:rPr>
              <a:t>. </a:t>
            </a:r>
            <a:r>
              <a:rPr lang="en-US" sz="2000" dirty="0" err="1">
                <a:sym typeface="Wingdings"/>
              </a:rPr>
              <a:t>NEdT</a:t>
            </a:r>
            <a:r>
              <a:rPr lang="en-US" sz="2000" dirty="0">
                <a:sym typeface="Wingdings"/>
              </a:rPr>
              <a:t> &lt;</a:t>
            </a:r>
            <a:r>
              <a:rPr lang="en-US" sz="2000" dirty="0" smtClean="0">
                <a:sym typeface="Wingdings"/>
              </a:rPr>
              <a:t>1K</a:t>
            </a:r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4" name="Picture 20" descr="fig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6698" r="4883"/>
          <a:stretch/>
        </p:blipFill>
        <p:spPr>
          <a:xfrm>
            <a:off x="8416048" y="1417639"/>
            <a:ext cx="3244045" cy="380580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05414" y="5276508"/>
            <a:ext cx="2210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Periods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cold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NEdT</a:t>
            </a:r>
            <a:r>
              <a:rPr lang="de-DE" sz="1400" i="1" dirty="0" smtClean="0"/>
              <a:t> &lt; 1 K</a:t>
            </a:r>
            <a:endParaRPr lang="de-DE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001-9F3F-C941-8D43-0DA1EBFAC786}" type="slidenum">
              <a:rPr lang="en-US" smtClean="0"/>
              <a:t>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/>
          </a:p>
        </p:txBody>
      </p:sp>
      <p:pic>
        <p:nvPicPr>
          <p:cNvPr id="10" name="Picture 9" descr="fig0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6676" r="4255" b="6678"/>
          <a:stretch/>
        </p:blipFill>
        <p:spPr>
          <a:xfrm rot="5400000">
            <a:off x="820439" y="642845"/>
            <a:ext cx="4243409" cy="5331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6420" y="5430397"/>
            <a:ext cx="449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prstClr val="black"/>
                </a:solidFill>
              </a:rPr>
              <a:t>“</a:t>
            </a:r>
            <a:r>
              <a:rPr lang="en-US" sz="2000" dirty="0">
                <a:solidFill>
                  <a:prstClr val="black"/>
                </a:solidFill>
              </a:rPr>
              <a:t>quick look” overview of noise and </a:t>
            </a:r>
            <a:r>
              <a:rPr lang="en-US" sz="2000" dirty="0" err="1">
                <a:solidFill>
                  <a:prstClr val="black"/>
                </a:solidFill>
              </a:rPr>
              <a:t>NEdT</a:t>
            </a:r>
            <a:r>
              <a:rPr lang="en-US" sz="2000" dirty="0">
                <a:solidFill>
                  <a:prstClr val="black"/>
                </a:solidFill>
              </a:rPr>
              <a:t> for all instruments and channels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105467" y="2606028"/>
            <a:ext cx="2047933" cy="489853"/>
          </a:xfrm>
          <a:prstGeom prst="rightArrow">
            <a:avLst>
              <a:gd name="adj1" fmla="val 50000"/>
              <a:gd name="adj2" fmla="val 813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15378" y="3444291"/>
            <a:ext cx="3188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ym typeface="Wingdings"/>
              </a:rPr>
              <a:t>For </a:t>
            </a:r>
            <a:r>
              <a:rPr lang="en-US" sz="2000" dirty="0" err="1">
                <a:sym typeface="Wingdings"/>
              </a:rPr>
              <a:t>NEdT</a:t>
            </a:r>
            <a:r>
              <a:rPr lang="en-US" sz="2000" dirty="0">
                <a:sym typeface="Wingdings"/>
              </a:rPr>
              <a:t> &lt;1K: time series for all channels without gaps may be constructed</a:t>
            </a:r>
          </a:p>
        </p:txBody>
      </p:sp>
    </p:spTree>
    <p:extLst>
      <p:ext uri="{BB962C8B-B14F-4D97-AF65-F5344CB8AC3E}">
        <p14:creationId xmlns:p14="http://schemas.microsoft.com/office/powerpoint/2010/main" val="28461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409"/>
            <a:ext cx="821449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2.b. Insight</a:t>
            </a:r>
            <a:r>
              <a:rPr lang="en-US" dirty="0"/>
              <a:t> </a:t>
            </a:r>
            <a:r>
              <a:rPr lang="en-US" dirty="0" smtClean="0"/>
              <a:t>to N16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Bias N16 vs MHS N18 (yellow) increases dramatically…</a:t>
            </a:r>
          </a:p>
          <a:p>
            <a:endParaRPr lang="en-US" sz="2400" dirty="0" smtClean="0"/>
          </a:p>
          <a:p>
            <a:r>
              <a:rPr lang="en-US" sz="2400" dirty="0" smtClean="0"/>
              <a:t>…so does </a:t>
            </a:r>
            <a:r>
              <a:rPr lang="en-US" sz="2400" dirty="0" err="1" smtClean="0"/>
              <a:t>NEdT</a:t>
            </a:r>
            <a:r>
              <a:rPr lang="en-US" sz="2400" dirty="0" smtClean="0"/>
              <a:t> (green)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400" dirty="0" smtClean="0"/>
              <a:t>…because of the decreasing gain</a:t>
            </a:r>
          </a:p>
          <a:p>
            <a:r>
              <a:rPr lang="en-US" sz="2400" dirty="0" smtClean="0"/>
              <a:t>RFI has more impact </a:t>
            </a:r>
            <a:r>
              <a:rPr lang="en-US" sz="2400" dirty="0" smtClean="0">
                <a:sym typeface="Wingdings" panose="05000000000000000000" pitchFamily="2" charset="2"/>
              </a:rPr>
              <a:t> likely to cause the bias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 descr="fig0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0" t="49522" r="36656" b="7722"/>
          <a:stretch/>
        </p:blipFill>
        <p:spPr>
          <a:xfrm rot="5400000">
            <a:off x="8470284" y="1046099"/>
            <a:ext cx="1921856" cy="5142525"/>
          </a:xfrm>
          <a:prstGeom prst="rect">
            <a:avLst/>
          </a:prstGeom>
        </p:spPr>
      </p:pic>
      <p:pic>
        <p:nvPicPr>
          <p:cNvPr id="7" name="Picture 6" descr="Ch3_Tbbias_S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49" y="127529"/>
            <a:ext cx="4951645" cy="2624986"/>
          </a:xfrm>
          <a:prstGeom prst="rect">
            <a:avLst/>
          </a:prstGeom>
        </p:spPr>
      </p:pic>
      <p:pic>
        <p:nvPicPr>
          <p:cNvPr id="8" name="Picture 7" descr="Mission_gain_ch3_new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7672"/>
          <a:stretch/>
        </p:blipFill>
        <p:spPr>
          <a:xfrm>
            <a:off x="7037600" y="4519711"/>
            <a:ext cx="4674862" cy="17490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001-9F3F-C941-8D43-0DA1EBFAC786}" type="slidenum">
              <a:rPr lang="en-US" smtClean="0"/>
              <a:t>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8845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2.c. Input for uncertainty budget in FIDUCEO FCDR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Count noise estimation (Allan Dev.) applied in FCDR processing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DSV, IWCT, scene count noise estimated on-the-fly</a:t>
            </a:r>
          </a:p>
          <a:p>
            <a:endParaRPr lang="en-US" sz="2000" dirty="0" smtClean="0"/>
          </a:p>
          <a:p>
            <a:r>
              <a:rPr lang="en-US" sz="2000" dirty="0" smtClean="0"/>
              <a:t>Propagated to brightness temperature Tb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“uncertainty in Tb due to noise on scene counts” on pixel level</a:t>
            </a:r>
            <a:endParaRPr lang="en-US" sz="2000" dirty="0"/>
          </a:p>
        </p:txBody>
      </p:sp>
      <p:pic>
        <p:nvPicPr>
          <p:cNvPr id="5" name="Picture 4" descr="Ch3_BT in FIDUCEO_FCDR_L1C_MHS_NOAA18_20080125144529_200801251627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3849"/>
          <a:stretch/>
        </p:blipFill>
        <p:spPr>
          <a:xfrm>
            <a:off x="6256384" y="1086476"/>
            <a:ext cx="5093045" cy="2595202"/>
          </a:xfrm>
          <a:prstGeom prst="rect">
            <a:avLst/>
          </a:prstGeom>
        </p:spPr>
      </p:pic>
      <p:pic>
        <p:nvPicPr>
          <p:cNvPr id="7" name="Picture 6" descr="u_random_Ch3_BT in FIDUCEO_FCDR_L1C_MHS_NOAA18_20080125144529_200801251627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b="3568"/>
          <a:stretch/>
        </p:blipFill>
        <p:spPr>
          <a:xfrm>
            <a:off x="6251351" y="3630066"/>
            <a:ext cx="5098078" cy="26306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001-9F3F-C941-8D43-0DA1EBFAC786}" type="slidenum">
              <a:rPr lang="en-US" smtClean="0"/>
              <a:t>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79539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have used: Allan Deviation (not sensitive to orbital variations) for estimating count noise and </a:t>
            </a:r>
            <a:r>
              <a:rPr lang="en-US" sz="2400" dirty="0" err="1" smtClean="0"/>
              <a:t>NEdT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provide: Overview of count noise and </a:t>
            </a:r>
            <a:r>
              <a:rPr lang="en-US" sz="2400" dirty="0" err="1" smtClean="0"/>
              <a:t>NEdT</a:t>
            </a:r>
            <a:r>
              <a:rPr lang="en-US" sz="2400" dirty="0" smtClean="0"/>
              <a:t> evolution </a:t>
            </a:r>
            <a:r>
              <a:rPr lang="en-US" sz="2400" dirty="0"/>
              <a:t>over life time of all individual </a:t>
            </a:r>
            <a:r>
              <a:rPr lang="en-US" sz="2400" dirty="0" smtClean="0"/>
              <a:t>SSMT2, AMSUB, MHS instruments</a:t>
            </a:r>
          </a:p>
          <a:p>
            <a:endParaRPr lang="en-US" sz="2400" dirty="0" smtClean="0"/>
          </a:p>
          <a:p>
            <a:r>
              <a:rPr lang="en-US" sz="2400" dirty="0" smtClean="0"/>
              <a:t>We suggest: RFI as possible explanation for AMSUB N16 bias</a:t>
            </a:r>
          </a:p>
          <a:p>
            <a:endParaRPr lang="en-US" sz="2400" dirty="0" smtClean="0"/>
          </a:p>
          <a:p>
            <a:r>
              <a:rPr lang="en-US" sz="2400" dirty="0" smtClean="0"/>
              <a:t>We provide: input for uncertainty budget of FIDUCEO MW FCDR which we work 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EUMETSAT Conference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001-9F3F-C941-8D43-0DA1EBFAC786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4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DUCEO-UoR-v3-widescreen" id="{55295B69-D6F4-4B45-94FF-0A455D87F85D}" vid="{42607365-748C-1547-B6F7-0AE84BB36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Benutzerdefiniert</PresentationFormat>
  <Paragraphs>158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Noise performance of microwave humidity sounders over their life time  Imke Hans Universität Hamburg </vt:lpstr>
      <vt:lpstr>Motivation</vt:lpstr>
      <vt:lpstr>Outline</vt:lpstr>
      <vt:lpstr>1. Method</vt:lpstr>
      <vt:lpstr>2.a. Noise evolution and usable data</vt:lpstr>
      <vt:lpstr>2.a. Noise evolution and usable data</vt:lpstr>
      <vt:lpstr>2.b. Insight to N16 bias</vt:lpstr>
      <vt:lpstr>2.c. Input for uncertainty budget in FIDUCEO FCDR</vt:lpstr>
      <vt:lpstr>3. Conclusions</vt:lpstr>
      <vt:lpstr>PowerPoint-Präsentation</vt:lpstr>
      <vt:lpstr>Back up slides</vt:lpstr>
      <vt:lpstr>Scene NEdT</vt:lpstr>
      <vt:lpstr>Gain decrease -  evolution of counts Channel 3 AMSUB NOAA16</vt:lpstr>
      <vt:lpstr>Gain decrease -  evolution of counts Channel 3 MHS NOAA19</vt:lpstr>
      <vt:lpstr>DSV count noise spectrum</vt:lpstr>
      <vt:lpstr>DSV count noise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Imke Hans</dc:creator>
  <cp:lastModifiedBy>Imke</cp:lastModifiedBy>
  <cp:revision>29</cp:revision>
  <dcterms:created xsi:type="dcterms:W3CDTF">2017-09-20T08:12:40Z</dcterms:created>
  <dcterms:modified xsi:type="dcterms:W3CDTF">2017-09-29T21:57:42Z</dcterms:modified>
</cp:coreProperties>
</file>